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1" r:id="rId3"/>
  </p:sldMasterIdLst>
  <p:notesMasterIdLst>
    <p:notesMasterId r:id="rId33"/>
  </p:notesMasterIdLst>
  <p:sldIdLst>
    <p:sldId id="538" r:id="rId4"/>
    <p:sldId id="455" r:id="rId5"/>
    <p:sldId id="534" r:id="rId6"/>
    <p:sldId id="522" r:id="rId7"/>
    <p:sldId id="457" r:id="rId8"/>
    <p:sldId id="462" r:id="rId9"/>
    <p:sldId id="470" r:id="rId10"/>
    <p:sldId id="465" r:id="rId11"/>
    <p:sldId id="546" r:id="rId12"/>
    <p:sldId id="551" r:id="rId13"/>
    <p:sldId id="395" r:id="rId14"/>
    <p:sldId id="284" r:id="rId15"/>
    <p:sldId id="401" r:id="rId16"/>
    <p:sldId id="281" r:id="rId17"/>
    <p:sldId id="396" r:id="rId18"/>
    <p:sldId id="533" r:id="rId19"/>
    <p:sldId id="535" r:id="rId20"/>
    <p:sldId id="496" r:id="rId21"/>
    <p:sldId id="497" r:id="rId22"/>
    <p:sldId id="405" r:id="rId23"/>
    <p:sldId id="360" r:id="rId24"/>
    <p:sldId id="361" r:id="rId25"/>
    <p:sldId id="530" r:id="rId26"/>
    <p:sldId id="393" r:id="rId27"/>
    <p:sldId id="394" r:id="rId28"/>
    <p:sldId id="520" r:id="rId29"/>
    <p:sldId id="446" r:id="rId30"/>
    <p:sldId id="449" r:id="rId31"/>
    <p:sldId id="525" r:id="rId3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81623-906F-447A-85F6-CB82C03AFB9E}" v="10" dt="2023-03-31T11:20:28.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5" autoAdjust="0"/>
    <p:restoredTop sz="94660"/>
  </p:normalViewPr>
  <p:slideViewPr>
    <p:cSldViewPr snapToGrid="0">
      <p:cViewPr varScale="1">
        <p:scale>
          <a:sx n="64" d="100"/>
          <a:sy n="64" d="100"/>
        </p:scale>
        <p:origin x="520"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81B7B-6C4A-4373-9A8D-736018FF7115}" type="datetimeFigureOut">
              <a:rPr lang="sv-SE" smtClean="0"/>
              <a:t>2023-07-05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F84FBE-54C8-44AF-A55F-0F5CBCA19A94}" type="slidenum">
              <a:rPr lang="sv-SE" smtClean="0"/>
              <a:t>‹#›</a:t>
            </a:fld>
            <a:endParaRPr lang="sv-SE"/>
          </a:p>
        </p:txBody>
      </p:sp>
    </p:spTree>
    <p:extLst>
      <p:ext uri="{BB962C8B-B14F-4D97-AF65-F5344CB8AC3E}">
        <p14:creationId xmlns:p14="http://schemas.microsoft.com/office/powerpoint/2010/main" val="2843575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0818EB-8D39-4DD0-8D7E-EFAB188A98EA}"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3554" name="Rectangle 2"/>
          <p:cNvSpPr>
            <a:spLocks noGrp="1" noRot="1" noChangeAspect="1" noChangeArrowheads="1" noTextEdit="1"/>
          </p:cNvSpPr>
          <p:nvPr>
            <p:ph type="sldImg"/>
          </p:nvPr>
        </p:nvSpPr>
        <p:spPr>
          <a:xfrm>
            <a:off x="393700" y="692150"/>
            <a:ext cx="6070600" cy="3416300"/>
          </a:xfrm>
          <a:ln w="12700" cap="flat">
            <a:solidFill>
              <a:schemeClr val="tx1"/>
            </a:solidFill>
          </a:ln>
        </p:spPr>
      </p:sp>
      <p:sp>
        <p:nvSpPr>
          <p:cNvPr id="23555" name="Rectangle 3"/>
          <p:cNvSpPr>
            <a:spLocks noGrp="1" noChangeArrowheads="1"/>
          </p:cNvSpPr>
          <p:nvPr>
            <p:ph type="body" idx="1"/>
          </p:nvPr>
        </p:nvSpPr>
        <p:spPr>
          <a:xfrm>
            <a:off x="914400" y="4356100"/>
            <a:ext cx="5029200" cy="4135438"/>
          </a:xfrm>
          <a:ln/>
        </p:spPr>
        <p:txBody>
          <a:bodyPr lIns="90488" tIns="44450" rIns="90488" bIns="44450"/>
          <a:lstStyle/>
          <a:p>
            <a:pPr defTabSz="762000"/>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4DF3E9-825D-4C15-8DCB-8BE24E9932F2}"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83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583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92075" y="746125"/>
            <a:ext cx="6551613" cy="3686175"/>
          </a:xfrm>
          <a:ln w="12700" cap="flat">
            <a:solidFill>
              <a:schemeClr val="tx1"/>
            </a:solidFill>
          </a:ln>
        </p:spPr>
      </p:sp>
      <p:sp>
        <p:nvSpPr>
          <p:cNvPr id="7171" name="Rectangle 3"/>
          <p:cNvSpPr>
            <a:spLocks noGrp="1" noChangeArrowheads="1"/>
          </p:cNvSpPr>
          <p:nvPr>
            <p:ph type="body" idx="1"/>
          </p:nvPr>
        </p:nvSpPr>
        <p:spPr>
          <a:xfrm>
            <a:off x="898102" y="4700202"/>
            <a:ext cx="4939560" cy="4462109"/>
          </a:xfrm>
          <a:ln/>
        </p:spPr>
        <p:txBody>
          <a:bodyPr lIns="90488" tIns="44450" rIns="90488" bIns="44450"/>
          <a:lstStyle/>
          <a:p>
            <a:pPr defTabSz="762000"/>
            <a:endParaRPr lang="en-US"/>
          </a:p>
        </p:txBody>
      </p:sp>
    </p:spTree>
    <p:extLst>
      <p:ext uri="{BB962C8B-B14F-4D97-AF65-F5344CB8AC3E}">
        <p14:creationId xmlns:p14="http://schemas.microsoft.com/office/powerpoint/2010/main" val="3185008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92075" y="746125"/>
            <a:ext cx="6551613" cy="3686175"/>
          </a:xfrm>
          <a:ln w="12700" cap="flat">
            <a:solidFill>
              <a:schemeClr val="tx1"/>
            </a:solidFill>
          </a:ln>
        </p:spPr>
      </p:sp>
      <p:sp>
        <p:nvSpPr>
          <p:cNvPr id="7171" name="Rectangle 3"/>
          <p:cNvSpPr>
            <a:spLocks noGrp="1" noChangeArrowheads="1"/>
          </p:cNvSpPr>
          <p:nvPr>
            <p:ph type="body" idx="1"/>
          </p:nvPr>
        </p:nvSpPr>
        <p:spPr>
          <a:xfrm>
            <a:off x="898102" y="4700202"/>
            <a:ext cx="4939560" cy="4462109"/>
          </a:xfrm>
          <a:ln/>
        </p:spPr>
        <p:txBody>
          <a:bodyPr lIns="90488" tIns="44450" rIns="90488" bIns="44450"/>
          <a:lstStyle/>
          <a:p>
            <a:pPr defTabSz="762000"/>
            <a:endParaRPr lang="en-US"/>
          </a:p>
        </p:txBody>
      </p:sp>
    </p:spTree>
    <p:extLst>
      <p:ext uri="{BB962C8B-B14F-4D97-AF65-F5344CB8AC3E}">
        <p14:creationId xmlns:p14="http://schemas.microsoft.com/office/powerpoint/2010/main" val="2257104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F1380-6D61-4754-881B-DC57874F9453}" type="slidenum">
              <a:rPr lang="sv-SE"/>
              <a:pPr/>
              <a:t>18</a:t>
            </a:fld>
            <a:endParaRPr lang="sv-SE"/>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a:xfrm>
            <a:off x="915054" y="4343400"/>
            <a:ext cx="5027893"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18BCBBC-6F1C-4D8C-87CB-4AF89C02D797}"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a:xfrm>
            <a:off x="915054" y="4343400"/>
            <a:ext cx="5027893"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7948884-A246-4FB5-850D-EFBE771A9558}"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3554"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23555"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AA36FF9-5B29-401F-81CA-321DF74E6458}"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2"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25603"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extLst>
      <p:ext uri="{BB962C8B-B14F-4D97-AF65-F5344CB8AC3E}">
        <p14:creationId xmlns:p14="http://schemas.microsoft.com/office/powerpoint/2010/main" val="2685896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9315E42-17A5-490F-A505-D0589606C0F5}"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a:xfrm>
            <a:off x="915054" y="4343400"/>
            <a:ext cx="5027893"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extLst>
      <p:ext uri="{BB962C8B-B14F-4D97-AF65-F5344CB8AC3E}">
        <p14:creationId xmlns:p14="http://schemas.microsoft.com/office/powerpoint/2010/main" val="13369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AF8CE89-6FA3-4A6A-9DE8-73AC7422EEA4}"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a:xfrm>
            <a:off x="915054" y="4343400"/>
            <a:ext cx="5027893"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7FFD12-6AD1-4DA0-A6AB-29B007B7C206}"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21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9421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extLst>
      <p:ext uri="{BB962C8B-B14F-4D97-AF65-F5344CB8AC3E}">
        <p14:creationId xmlns:p14="http://schemas.microsoft.com/office/powerpoint/2010/main" val="1708032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9315E42-17A5-490F-A505-D0589606C0F5}"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a:xfrm>
            <a:off x="898744" y="4686499"/>
            <a:ext cx="4938276" cy="4439841"/>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15E42-17A5-490F-A505-D0589606C0F5}" type="slidenum">
              <a:rPr lang="sv-SE"/>
              <a:pPr/>
              <a:t>28</a:t>
            </a:fld>
            <a:endParaRPr lang="sv-SE"/>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a:xfrm>
            <a:off x="915054" y="4343400"/>
            <a:ext cx="5027893" cy="411480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extLst>
      <p:ext uri="{BB962C8B-B14F-4D97-AF65-F5344CB8AC3E}">
        <p14:creationId xmlns:p14="http://schemas.microsoft.com/office/powerpoint/2010/main" val="62776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extLst>
      <p:ext uri="{BB962C8B-B14F-4D97-AF65-F5344CB8AC3E}">
        <p14:creationId xmlns:p14="http://schemas.microsoft.com/office/powerpoint/2010/main" val="2545892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D206C1-BEBC-4434-96F3-D11FAACCA893}"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71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B2D995C-973F-4F2E-A6E4-28B060B907BD}"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xfrm>
            <a:off x="1316449" y="3199488"/>
            <a:ext cx="7233416" cy="3031093"/>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718A81-578B-4C45-BAC8-818277C114F2}"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a:xfrm>
            <a:off x="1316449" y="3199488"/>
            <a:ext cx="7233416" cy="3031093"/>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D94EB19-E199-4719-BD2B-1BFB62ADE0DC}"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a:xfrm>
            <a:off x="1316449" y="3199488"/>
            <a:ext cx="7233416" cy="3031093"/>
          </a:xfrm>
        </p:spPr>
        <p:txBody>
          <a:bodyPr/>
          <a:lstStyle/>
          <a:p>
            <a:endParaRPr lang="en-US"/>
          </a:p>
        </p:txBody>
      </p:sp>
    </p:spTree>
    <p:extLst>
      <p:ext uri="{BB962C8B-B14F-4D97-AF65-F5344CB8AC3E}">
        <p14:creationId xmlns:p14="http://schemas.microsoft.com/office/powerpoint/2010/main" val="267249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4DF3E9-825D-4C15-8DCB-8BE24E9932F2}"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8370" name="Rectangle 2"/>
          <p:cNvSpPr>
            <a:spLocks noGrp="1" noRot="1" noChangeAspect="1" noChangeArrowheads="1" noTextEdit="1"/>
          </p:cNvSpPr>
          <p:nvPr>
            <p:ph type="sldImg"/>
          </p:nvPr>
        </p:nvSpPr>
        <p:spPr>
          <a:xfrm>
            <a:off x="2697163" y="509588"/>
            <a:ext cx="4471987" cy="2516187"/>
          </a:xfrm>
          <a:ln w="12700" cap="flat">
            <a:solidFill>
              <a:schemeClr val="tx1"/>
            </a:solidFill>
          </a:ln>
        </p:spPr>
      </p:sp>
      <p:sp>
        <p:nvSpPr>
          <p:cNvPr id="58371" name="Rectangle 3"/>
          <p:cNvSpPr>
            <a:spLocks noGrp="1" noChangeArrowheads="1"/>
          </p:cNvSpPr>
          <p:nvPr>
            <p:ph type="body" idx="1"/>
          </p:nvPr>
        </p:nvSpPr>
        <p:spPr>
          <a:xfrm>
            <a:off x="1315509" y="3208843"/>
            <a:ext cx="7235297" cy="3046296"/>
          </a:xfrm>
          <a:ln/>
        </p:spPr>
        <p:txBody>
          <a:bodyPr lIns="90488" tIns="44450" rIns="90488" bIns="44450"/>
          <a:lstStyle/>
          <a:p>
            <a:pPr defTabSz="762000"/>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0818EB-8D39-4DD0-8D7E-EFAB188A98EA}" type="slidenum">
              <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sv-S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3554" name="Rectangle 2"/>
          <p:cNvSpPr>
            <a:spLocks noGrp="1" noRot="1" noChangeAspect="1" noChangeArrowheads="1" noTextEdit="1"/>
          </p:cNvSpPr>
          <p:nvPr>
            <p:ph type="sldImg"/>
          </p:nvPr>
        </p:nvSpPr>
        <p:spPr>
          <a:xfrm>
            <a:off x="393700" y="692150"/>
            <a:ext cx="6070600" cy="3416300"/>
          </a:xfrm>
          <a:ln w="12700" cap="flat">
            <a:solidFill>
              <a:schemeClr val="tx1"/>
            </a:solidFill>
          </a:ln>
        </p:spPr>
      </p:sp>
      <p:sp>
        <p:nvSpPr>
          <p:cNvPr id="23555" name="Rectangle 3"/>
          <p:cNvSpPr>
            <a:spLocks noGrp="1" noChangeArrowheads="1"/>
          </p:cNvSpPr>
          <p:nvPr>
            <p:ph type="body" idx="1"/>
          </p:nvPr>
        </p:nvSpPr>
        <p:spPr>
          <a:xfrm>
            <a:off x="914400" y="4356100"/>
            <a:ext cx="5029200" cy="4135438"/>
          </a:xfrm>
          <a:ln/>
        </p:spPr>
        <p:txBody>
          <a:bodyPr lIns="90488" tIns="44450" rIns="90488" bIns="44450"/>
          <a:lstStyle/>
          <a:p>
            <a:pPr defTabSz="7620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8" name="Rektangel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ak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2" name="Rubrik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sv-SE"/>
              <a:t>Klicka här för att ändra format</a:t>
            </a:r>
            <a:endParaRPr kumimoji="0" lang="en-US"/>
          </a:p>
        </p:txBody>
      </p:sp>
      <p:sp>
        <p:nvSpPr>
          <p:cNvPr id="25" name="Underrubrik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a:t>Klicka här för att ändra format på underrubrik i bakgrunden</a:t>
            </a:r>
            <a:endParaRPr kumimoji="0" lang="en-US"/>
          </a:p>
        </p:txBody>
      </p:sp>
      <p:sp>
        <p:nvSpPr>
          <p:cNvPr id="31" name="Platshållare för datum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F5EFE4D5-976D-4609-8DD3-115828383D22}" type="datetimeFigureOut">
              <a:rPr lang="sv-SE" smtClean="0"/>
              <a:pPr/>
              <a:t>2023-07-05</a:t>
            </a:fld>
            <a:endParaRPr lang="sv-SE"/>
          </a:p>
        </p:txBody>
      </p:sp>
      <p:sp>
        <p:nvSpPr>
          <p:cNvPr id="18" name="Platshållare för sidfot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sv-SE"/>
          </a:p>
        </p:txBody>
      </p:sp>
      <p:sp>
        <p:nvSpPr>
          <p:cNvPr id="29" name="Platshållare för bildnumm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B14C4679-3313-41EE-AB22-E7A527BD6961}" type="slidenum">
              <a:rPr lang="sv-SE" smtClean="0"/>
              <a:pPr/>
              <a:t>‹#›</a:t>
            </a:fld>
            <a:endParaRPr lang="sv-SE"/>
          </a:p>
        </p:txBody>
      </p:sp>
    </p:spTree>
    <p:extLst>
      <p:ext uri="{BB962C8B-B14F-4D97-AF65-F5344CB8AC3E}">
        <p14:creationId xmlns:p14="http://schemas.microsoft.com/office/powerpoint/2010/main" val="1033275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185017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37600" y="274956"/>
            <a:ext cx="2032000" cy="5851525"/>
          </a:xfrm>
        </p:spPr>
        <p:txBody>
          <a:bodyPr vert="eaVert" anchor="t"/>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609600" y="274643"/>
            <a:ext cx="8026400" cy="5851525"/>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a:xfrm>
            <a:off x="5657088" y="6557946"/>
            <a:ext cx="2669952" cy="226902"/>
          </a:xfrm>
        </p:spPr>
        <p:txBody>
          <a:bodyPr/>
          <a:lstStyle/>
          <a:p>
            <a:fld id="{F5EFE4D5-976D-4609-8DD3-115828383D22}" type="datetimeFigureOut">
              <a:rPr lang="sv-SE" smtClean="0"/>
              <a:pPr/>
              <a:t>2023-07-05</a:t>
            </a:fld>
            <a:endParaRPr lang="sv-SE"/>
          </a:p>
        </p:txBody>
      </p:sp>
      <p:sp>
        <p:nvSpPr>
          <p:cNvPr id="5" name="Platshållare för sidfot 4"/>
          <p:cNvSpPr>
            <a:spLocks noGrp="1"/>
          </p:cNvSpPr>
          <p:nvPr>
            <p:ph type="ftr" sz="quarter" idx="11"/>
          </p:nvPr>
        </p:nvSpPr>
        <p:spPr>
          <a:xfrm>
            <a:off x="609600" y="6556248"/>
            <a:ext cx="4876800" cy="228600"/>
          </a:xfrm>
        </p:spPr>
        <p:txBody>
          <a:bodyPr/>
          <a:lstStyle/>
          <a:p>
            <a:endParaRPr lang="sv-SE"/>
          </a:p>
        </p:txBody>
      </p:sp>
      <p:sp>
        <p:nvSpPr>
          <p:cNvPr id="6" name="Platshållare för bildnumm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B14C4679-3313-41EE-AB22-E7A527BD6961}" type="slidenum">
              <a:rPr lang="sv-SE" smtClean="0"/>
              <a:pPr/>
              <a:t>‹#›</a:t>
            </a:fld>
            <a:endParaRPr lang="sv-SE"/>
          </a:p>
        </p:txBody>
      </p:sp>
    </p:spTree>
    <p:extLst>
      <p:ext uri="{BB962C8B-B14F-4D97-AF65-F5344CB8AC3E}">
        <p14:creationId xmlns:p14="http://schemas.microsoft.com/office/powerpoint/2010/main" val="4080735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v-SE"/>
              <a:t>Klicka här för att ändra mall för rubrikformat</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CDFA9AE-D2E4-4E59-A777-DA1D2B56C256}" type="datetimeFigureOut">
              <a:rPr lang="sv-SE" smtClean="0"/>
              <a:t>2023-07-05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4223347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v-SE"/>
              <a:t>Klicka här för att ändra mall för rubrikformat</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CDFA9AE-D2E4-4E59-A777-DA1D2B56C256}" type="datetimeFigureOut">
              <a:rPr lang="sv-SE" smtClean="0"/>
              <a:t>2023-07-05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3638507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CDFA9AE-D2E4-4E59-A777-DA1D2B56C256}" type="datetimeFigureOut">
              <a:rPr lang="sv-SE" smtClean="0"/>
              <a:t>2023-07-05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2018384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v-SE"/>
              <a:t>Klicka här för att ändra mall för rubrikformat</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645154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2" name="Content Placeholder 3"/>
          <p:cNvSpPr>
            <a:spLocks noGrp="1"/>
          </p:cNvSpPr>
          <p:nvPr>
            <p:ph sz="quarter" idx="13"/>
          </p:nvPr>
        </p:nvSpPr>
        <p:spPr>
          <a:xfrm>
            <a:off x="913774" y="3051012"/>
            <a:ext cx="5106027" cy="27401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3" name="Content Placeholder 5"/>
          <p:cNvSpPr>
            <a:spLocks noGrp="1"/>
          </p:cNvSpPr>
          <p:nvPr>
            <p:ph sz="quarter" idx="14"/>
          </p:nvPr>
        </p:nvSpPr>
        <p:spPr>
          <a:xfrm>
            <a:off x="6172200" y="3051012"/>
            <a:ext cx="5105401" cy="27401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CDFA9AE-D2E4-4E59-A777-DA1D2B56C256}" type="datetimeFigureOut">
              <a:rPr lang="sv-SE" smtClean="0"/>
              <a:t>2023-07-05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267793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CDFA9AE-D2E4-4E59-A777-DA1D2B56C256}" type="datetimeFigureOut">
              <a:rPr lang="sv-SE" smtClean="0"/>
              <a:t>2023-07-05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1958829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CDFA9AE-D2E4-4E59-A777-DA1D2B56C256}" type="datetimeFigureOut">
              <a:rPr lang="sv-SE" smtClean="0"/>
              <a:t>2023-07-05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1229764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v-SE"/>
              <a:t>Klicka här för att ändra mall för rubrikformat</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255507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70535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1390675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875736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1806784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v-SE"/>
              <a:t>Klicka här för att ändra mall för rubrikformat</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61833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CDFA9AE-D2E4-4E59-A777-DA1D2B56C256}" type="datetimeFigureOut">
              <a:rPr lang="sv-SE" smtClean="0"/>
              <a:t>2023-07-05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3684332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v-SE"/>
              <a:t>Klicka här för att ändra mall för rubrikformat</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4CDFA9AE-D2E4-4E59-A777-DA1D2B56C256}" type="datetimeFigureOut">
              <a:rPr lang="sv-SE" smtClean="0"/>
              <a:t>2023-07-05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39434528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v-SE"/>
              <a:t>Klicka här för att ändra mall för rubrikformat</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4CDFA9AE-D2E4-4E59-A777-DA1D2B56C256}" type="datetimeFigureOut">
              <a:rPr lang="sv-SE" smtClean="0"/>
              <a:t>2023-07-05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21461050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v-SE"/>
              <a:t>Klicka här för att ändra mall för rubrikformat</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CDFA9AE-D2E4-4E59-A777-DA1D2B56C256}" type="datetimeFigureOut">
              <a:rPr lang="sv-SE" smtClean="0"/>
              <a:t>2023-07-05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3643706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v-SE"/>
              <a:t>Klicka här för att ändra mall för rubrikformat</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CDFA9AE-D2E4-4E59-A777-DA1D2B56C256}" type="datetimeFigureOut">
              <a:rPr lang="sv-SE" smtClean="0"/>
              <a:t>2023-07-05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F0ECCAF-92EB-4F01-BE7B-CF2273AC0280}" type="slidenum">
              <a:rPr lang="sv-SE" smtClean="0"/>
              <a:t>‹#›</a:t>
            </a:fld>
            <a:endParaRPr lang="sv-SE"/>
          </a:p>
        </p:txBody>
      </p:sp>
    </p:spTree>
    <p:extLst>
      <p:ext uri="{BB962C8B-B14F-4D97-AF65-F5344CB8AC3E}">
        <p14:creationId xmlns:p14="http://schemas.microsoft.com/office/powerpoint/2010/main" val="22015209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mörkturkos ">
    <p:spTree>
      <p:nvGrpSpPr>
        <p:cNvPr id="1" name=""/>
        <p:cNvGrpSpPr/>
        <p:nvPr/>
      </p:nvGrpSpPr>
      <p:grpSpPr>
        <a:xfrm>
          <a:off x="0" y="0"/>
          <a:ext cx="0" cy="0"/>
          <a:chOff x="0" y="0"/>
          <a:chExt cx="0" cy="0"/>
        </a:xfrm>
      </p:grpSpPr>
      <p:sp>
        <p:nvSpPr>
          <p:cNvPr id="47" name="Rektangel"/>
          <p:cNvSpPr/>
          <p:nvPr/>
        </p:nvSpPr>
        <p:spPr>
          <a:xfrm>
            <a:off x="360954" y="356203"/>
            <a:ext cx="11470093" cy="6145595"/>
          </a:xfrm>
          <a:prstGeom prst="rect">
            <a:avLst/>
          </a:prstGeom>
          <a:solidFill>
            <a:srgbClr val="017187"/>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48" name="LEDA20_vit.png" descr="LEDA20_vit.png"/>
          <p:cNvPicPr>
            <a:picLocks noChangeAspect="1"/>
          </p:cNvPicPr>
          <p:nvPr/>
        </p:nvPicPr>
        <p:blipFill>
          <a:blip r:embed="rId2"/>
          <a:stretch>
            <a:fillRect/>
          </a:stretch>
        </p:blipFill>
        <p:spPr>
          <a:xfrm>
            <a:off x="10086971" y="5878850"/>
            <a:ext cx="1628780" cy="406765"/>
          </a:xfrm>
          <a:prstGeom prst="rect">
            <a:avLst/>
          </a:prstGeom>
          <a:ln w="12700">
            <a:miter lim="400000"/>
          </a:ln>
        </p:spPr>
      </p:pic>
      <p:sp>
        <p:nvSpPr>
          <p:cNvPr id="4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7260832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a:t>Klicka här för att ändra format på bakgrundstexten</a:t>
            </a:r>
          </a:p>
        </p:txBody>
      </p:sp>
      <p:sp>
        <p:nvSpPr>
          <p:cNvPr id="4" name="Platshållare för datum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F5EFE4D5-976D-4609-8DD3-115828383D22}" type="datetimeFigureOut">
              <a:rPr lang="sv-SE" smtClean="0"/>
              <a:pPr/>
              <a:t>2023-07-05</a:t>
            </a:fld>
            <a:endParaRPr lang="sv-SE"/>
          </a:p>
        </p:txBody>
      </p:sp>
      <p:sp>
        <p:nvSpPr>
          <p:cNvPr id="5" name="Platshållare för sidfot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sv-SE"/>
          </a:p>
        </p:txBody>
      </p:sp>
      <p:sp>
        <p:nvSpPr>
          <p:cNvPr id="6" name="Platshållare för bildnummer 5"/>
          <p:cNvSpPr>
            <a:spLocks noGrp="1"/>
          </p:cNvSpPr>
          <p:nvPr>
            <p:ph type="sldNum" sz="quarter" idx="12"/>
          </p:nvPr>
        </p:nvSpPr>
        <p:spPr>
          <a:xfrm>
            <a:off x="8978603" y="6555112"/>
            <a:ext cx="784448" cy="228600"/>
          </a:xfrm>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932951279"/>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19A410FC-523B-4140-86FF-77AD14DD2D35}" type="slidenum">
              <a:rPr lang="sv-SE"/>
              <a:pPr/>
              <a:t>‹#›</a:t>
            </a:fld>
            <a:endParaRPr lang="sv-SE"/>
          </a:p>
        </p:txBody>
      </p:sp>
    </p:spTree>
    <p:extLst>
      <p:ext uri="{BB962C8B-B14F-4D97-AF65-F5344CB8AC3E}">
        <p14:creationId xmlns:p14="http://schemas.microsoft.com/office/powerpoint/2010/main" val="3160856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9FCDE2AE-25C8-4EDB-9CF2-3D5FC5FF7DF9}" type="slidenum">
              <a:rPr lang="sv-SE"/>
              <a:pPr/>
              <a:t>‹#›</a:t>
            </a:fld>
            <a:endParaRPr lang="sv-SE"/>
          </a:p>
        </p:txBody>
      </p:sp>
    </p:spTree>
    <p:extLst>
      <p:ext uri="{BB962C8B-B14F-4D97-AF65-F5344CB8AC3E}">
        <p14:creationId xmlns:p14="http://schemas.microsoft.com/office/powerpoint/2010/main" val="6346450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019BB8E2-5256-48F0-8058-24E9594F9D88}" type="slidenum">
              <a:rPr lang="sv-SE"/>
              <a:pPr/>
              <a:t>‹#›</a:t>
            </a:fld>
            <a:endParaRPr lang="sv-SE"/>
          </a:p>
        </p:txBody>
      </p:sp>
    </p:spTree>
    <p:extLst>
      <p:ext uri="{BB962C8B-B14F-4D97-AF65-F5344CB8AC3E}">
        <p14:creationId xmlns:p14="http://schemas.microsoft.com/office/powerpoint/2010/main" val="12224266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6A52B469-AD62-44BD-8011-165A37B9773C}" type="slidenum">
              <a:rPr lang="sv-SE"/>
              <a:pPr/>
              <a:t>‹#›</a:t>
            </a:fld>
            <a:endParaRPr lang="sv-SE"/>
          </a:p>
        </p:txBody>
      </p:sp>
    </p:spTree>
    <p:extLst>
      <p:ext uri="{BB962C8B-B14F-4D97-AF65-F5344CB8AC3E}">
        <p14:creationId xmlns:p14="http://schemas.microsoft.com/office/powerpoint/2010/main" val="35658880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sidfot 7"/>
          <p:cNvSpPr>
            <a:spLocks noGrp="1"/>
          </p:cNvSpPr>
          <p:nvPr>
            <p:ph type="ftr" sz="quarter" idx="11"/>
          </p:nvPr>
        </p:nvSpPr>
        <p:spPr/>
        <p:txBody>
          <a:bodyPr/>
          <a:lstStyle>
            <a:lvl1pPr>
              <a:defRPr/>
            </a:lvl1pPr>
          </a:lstStyle>
          <a:p>
            <a:endParaRPr lang="sv-SE"/>
          </a:p>
        </p:txBody>
      </p:sp>
      <p:sp>
        <p:nvSpPr>
          <p:cNvPr id="9" name="Platshållare för bildnummer 8"/>
          <p:cNvSpPr>
            <a:spLocks noGrp="1"/>
          </p:cNvSpPr>
          <p:nvPr>
            <p:ph type="sldNum" sz="quarter" idx="12"/>
          </p:nvPr>
        </p:nvSpPr>
        <p:spPr/>
        <p:txBody>
          <a:bodyPr/>
          <a:lstStyle>
            <a:lvl1pPr>
              <a:defRPr/>
            </a:lvl1pPr>
          </a:lstStyle>
          <a:p>
            <a:fld id="{D6134ECB-89A0-4373-854B-AFB0C367B015}" type="slidenum">
              <a:rPr lang="sv-SE"/>
              <a:pPr/>
              <a:t>‹#›</a:t>
            </a:fld>
            <a:endParaRPr lang="sv-SE"/>
          </a:p>
        </p:txBody>
      </p:sp>
    </p:spTree>
    <p:extLst>
      <p:ext uri="{BB962C8B-B14F-4D97-AF65-F5344CB8AC3E}">
        <p14:creationId xmlns:p14="http://schemas.microsoft.com/office/powerpoint/2010/main" val="13796002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sidfot 3"/>
          <p:cNvSpPr>
            <a:spLocks noGrp="1"/>
          </p:cNvSpPr>
          <p:nvPr>
            <p:ph type="ftr" sz="quarter" idx="11"/>
          </p:nvPr>
        </p:nvSpPr>
        <p:spPr/>
        <p:txBody>
          <a:bodyPr/>
          <a:lstStyle>
            <a:lvl1pPr>
              <a:defRPr/>
            </a:lvl1pPr>
          </a:lstStyle>
          <a:p>
            <a:endParaRPr lang="sv-SE"/>
          </a:p>
        </p:txBody>
      </p:sp>
      <p:sp>
        <p:nvSpPr>
          <p:cNvPr id="5" name="Platshållare för bildnummer 4"/>
          <p:cNvSpPr>
            <a:spLocks noGrp="1"/>
          </p:cNvSpPr>
          <p:nvPr>
            <p:ph type="sldNum" sz="quarter" idx="12"/>
          </p:nvPr>
        </p:nvSpPr>
        <p:spPr/>
        <p:txBody>
          <a:bodyPr/>
          <a:lstStyle>
            <a:lvl1pPr>
              <a:defRPr/>
            </a:lvl1pPr>
          </a:lstStyle>
          <a:p>
            <a:fld id="{A50E3808-030D-4AC8-910D-A435F52223E5}" type="slidenum">
              <a:rPr lang="sv-SE"/>
              <a:pPr/>
              <a:t>‹#›</a:t>
            </a:fld>
            <a:endParaRPr lang="sv-SE"/>
          </a:p>
        </p:txBody>
      </p:sp>
    </p:spTree>
    <p:extLst>
      <p:ext uri="{BB962C8B-B14F-4D97-AF65-F5344CB8AC3E}">
        <p14:creationId xmlns:p14="http://schemas.microsoft.com/office/powerpoint/2010/main" val="9488805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sidfot 2"/>
          <p:cNvSpPr>
            <a:spLocks noGrp="1"/>
          </p:cNvSpPr>
          <p:nvPr>
            <p:ph type="ftr" sz="quarter" idx="11"/>
          </p:nvPr>
        </p:nvSpPr>
        <p:spPr/>
        <p:txBody>
          <a:bodyPr/>
          <a:lstStyle>
            <a:lvl1pPr>
              <a:defRPr/>
            </a:lvl1pPr>
          </a:lstStyle>
          <a:p>
            <a:endParaRPr lang="sv-SE"/>
          </a:p>
        </p:txBody>
      </p:sp>
      <p:sp>
        <p:nvSpPr>
          <p:cNvPr id="4" name="Platshållare för bildnummer 3"/>
          <p:cNvSpPr>
            <a:spLocks noGrp="1"/>
          </p:cNvSpPr>
          <p:nvPr>
            <p:ph type="sldNum" sz="quarter" idx="12"/>
          </p:nvPr>
        </p:nvSpPr>
        <p:spPr/>
        <p:txBody>
          <a:bodyPr/>
          <a:lstStyle>
            <a:lvl1pPr>
              <a:defRPr/>
            </a:lvl1pPr>
          </a:lstStyle>
          <a:p>
            <a:fld id="{50EE261F-6772-4DB7-AD73-69C0D1BA3E4E}" type="slidenum">
              <a:rPr lang="sv-SE"/>
              <a:pPr/>
              <a:t>‹#›</a:t>
            </a:fld>
            <a:endParaRPr lang="sv-SE"/>
          </a:p>
        </p:txBody>
      </p:sp>
    </p:spTree>
    <p:extLst>
      <p:ext uri="{BB962C8B-B14F-4D97-AF65-F5344CB8AC3E}">
        <p14:creationId xmlns:p14="http://schemas.microsoft.com/office/powerpoint/2010/main" val="1225225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572E233E-FF1A-4130-921E-2232673C4222}" type="slidenum">
              <a:rPr lang="sv-SE"/>
              <a:pPr/>
              <a:t>‹#›</a:t>
            </a:fld>
            <a:endParaRPr lang="sv-SE"/>
          </a:p>
        </p:txBody>
      </p:sp>
    </p:spTree>
    <p:extLst>
      <p:ext uri="{BB962C8B-B14F-4D97-AF65-F5344CB8AC3E}">
        <p14:creationId xmlns:p14="http://schemas.microsoft.com/office/powerpoint/2010/main" val="502338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4EB406AD-024A-4B2F-9C80-6F351641B191}" type="slidenum">
              <a:rPr lang="sv-SE"/>
              <a:pPr/>
              <a:t>‹#›</a:t>
            </a:fld>
            <a:endParaRPr lang="sv-SE"/>
          </a:p>
        </p:txBody>
      </p:sp>
    </p:spTree>
    <p:extLst>
      <p:ext uri="{BB962C8B-B14F-4D97-AF65-F5344CB8AC3E}">
        <p14:creationId xmlns:p14="http://schemas.microsoft.com/office/powerpoint/2010/main" val="26241356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130354C5-5CC6-4B9E-8AD1-2638D3993B2F}" type="slidenum">
              <a:rPr lang="sv-SE"/>
              <a:pPr/>
              <a:t>‹#›</a:t>
            </a:fld>
            <a:endParaRPr lang="sv-SE"/>
          </a:p>
        </p:txBody>
      </p:sp>
    </p:spTree>
    <p:extLst>
      <p:ext uri="{BB962C8B-B14F-4D97-AF65-F5344CB8AC3E}">
        <p14:creationId xmlns:p14="http://schemas.microsoft.com/office/powerpoint/2010/main" val="167508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320040"/>
            <a:ext cx="9656064" cy="1143000"/>
          </a:xfrm>
        </p:spPr>
        <p:txBody>
          <a:bodyPr/>
          <a:lstStyle/>
          <a:p>
            <a:r>
              <a:rPr kumimoji="0" lang="sv-SE"/>
              <a:t>Klicka här för att ändra format</a:t>
            </a:r>
            <a:endParaRPr kumimoji="0" lang="en-US"/>
          </a:p>
        </p:txBody>
      </p:sp>
      <p:sp>
        <p:nvSpPr>
          <p:cNvPr id="3" name="Platshållare för innehåll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innehåll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27142024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86800" y="609600"/>
            <a:ext cx="2590800"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14400" y="609600"/>
            <a:ext cx="75692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5B4E53B3-779B-4976-98EF-881A2383B00A}" type="slidenum">
              <a:rPr lang="sv-SE"/>
              <a:pPr/>
              <a:t>‹#›</a:t>
            </a:fld>
            <a:endParaRPr lang="sv-SE"/>
          </a:p>
        </p:txBody>
      </p:sp>
    </p:spTree>
    <p:extLst>
      <p:ext uri="{BB962C8B-B14F-4D97-AF65-F5344CB8AC3E}">
        <p14:creationId xmlns:p14="http://schemas.microsoft.com/office/powerpoint/2010/main" val="249798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320040"/>
            <a:ext cx="9656064" cy="1143000"/>
          </a:xfrm>
        </p:spPr>
        <p:txBody>
          <a:bodyPr anchor="b"/>
          <a:lstStyle>
            <a:lvl1pPr>
              <a:defRPr/>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5" name="Platshållare för innehåll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6" name="Platshållare för innehåll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7" name="Platshållare för datum 6"/>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3033331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09600" y="320040"/>
            <a:ext cx="9656064" cy="1143000"/>
          </a:xfrm>
        </p:spPr>
        <p:txBody>
          <a:bodyPr/>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238738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tx2"/>
                </a:solidFill>
              </a:defRPr>
            </a:lvl1pPr>
            <a:extLst/>
          </a:lstStyle>
          <a:p>
            <a:fld id="{F5EFE4D5-976D-4609-8DD3-115828383D22}" type="datetimeFigureOut">
              <a:rPr lang="sv-SE" smtClean="0"/>
              <a:pPr/>
              <a:t>2023-07-05</a:t>
            </a:fld>
            <a:endParaRPr lang="sv-SE"/>
          </a:p>
        </p:txBody>
      </p:sp>
      <p:sp>
        <p:nvSpPr>
          <p:cNvPr id="3" name="Platshållare för sidfot 2"/>
          <p:cNvSpPr>
            <a:spLocks noGrp="1"/>
          </p:cNvSpPr>
          <p:nvPr>
            <p:ph type="ftr" sz="quarter" idx="11"/>
          </p:nvPr>
        </p:nvSpPr>
        <p:spPr/>
        <p:txBody>
          <a:bodyPr/>
          <a:lstStyle>
            <a:lvl1pPr>
              <a:defRPr>
                <a:solidFill>
                  <a:schemeClr val="tx2"/>
                </a:solidFill>
              </a:defRPr>
            </a:lvl1pPr>
            <a:extLst/>
          </a:lstStyle>
          <a:p>
            <a:endParaRPr lang="sv-SE"/>
          </a:p>
        </p:txBody>
      </p:sp>
      <p:sp>
        <p:nvSpPr>
          <p:cNvPr id="4" name="Platshållare för bildnummer 3"/>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199390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sv-SE"/>
              <a:t>Klicka här för att ändra format</a:t>
            </a:r>
            <a:endParaRPr kumimoji="0" lang="en-US"/>
          </a:p>
        </p:txBody>
      </p:sp>
      <p:sp>
        <p:nvSpPr>
          <p:cNvPr id="3" name="Platshållare för text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a:t>Klicka här för att ändra format på bakgrundstexten</a:t>
            </a:r>
          </a:p>
        </p:txBody>
      </p:sp>
      <p:sp>
        <p:nvSpPr>
          <p:cNvPr id="4" name="Platshållare för innehåll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14C4679-3313-41EE-AB22-E7A527BD6961}" type="slidenum">
              <a:rPr lang="sv-SE" smtClean="0"/>
              <a:pPr/>
              <a:t>‹#›</a:t>
            </a:fld>
            <a:endParaRPr lang="sv-SE"/>
          </a:p>
        </p:txBody>
      </p:sp>
    </p:spTree>
    <p:extLst>
      <p:ext uri="{BB962C8B-B14F-4D97-AF65-F5344CB8AC3E}">
        <p14:creationId xmlns:p14="http://schemas.microsoft.com/office/powerpoint/2010/main" val="281645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ktangel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ktangel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Rubrik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v-SE"/>
              <a:t>Klicka här för att ändra format</a:t>
            </a:r>
            <a:endParaRPr kumimoji="0" lang="en-US" dirty="0"/>
          </a:p>
        </p:txBody>
      </p:sp>
      <p:sp>
        <p:nvSpPr>
          <p:cNvPr id="4" name="Platshållare för text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v-SE"/>
              <a:t>Klicka här för att ändra format på bakgrundstexten</a:t>
            </a:r>
          </a:p>
        </p:txBody>
      </p:sp>
      <p:sp>
        <p:nvSpPr>
          <p:cNvPr id="5" name="Platshållare för datum 4"/>
          <p:cNvSpPr>
            <a:spLocks noGrp="1"/>
          </p:cNvSpPr>
          <p:nvPr>
            <p:ph type="dt" sz="half" idx="10"/>
          </p:nvPr>
        </p:nvSpPr>
        <p:spPr/>
        <p:txBody>
          <a:bodyPr/>
          <a:lstStyle/>
          <a:p>
            <a:fld id="{F5EFE4D5-976D-4609-8DD3-115828383D22}" type="datetimeFigureOut">
              <a:rPr lang="sv-SE" smtClean="0"/>
              <a:pPr/>
              <a:t>2023-07-05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14C4679-3313-41EE-AB22-E7A527BD6961}" type="slidenum">
              <a:rPr lang="sv-SE" smtClean="0"/>
              <a:pPr/>
              <a:t>‹#›</a:t>
            </a:fld>
            <a:endParaRPr lang="sv-SE"/>
          </a:p>
        </p:txBody>
      </p:sp>
      <p:sp>
        <p:nvSpPr>
          <p:cNvPr id="10" name="Platshållare för bild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v-SE"/>
              <a:t>Klicka på ikonen för att lägga till en bild</a:t>
            </a:r>
            <a:endParaRPr kumimoji="0" lang="en-US" dirty="0"/>
          </a:p>
        </p:txBody>
      </p:sp>
    </p:spTree>
    <p:extLst>
      <p:ext uri="{BB962C8B-B14F-4D97-AF65-F5344CB8AC3E}">
        <p14:creationId xmlns:p14="http://schemas.microsoft.com/office/powerpoint/2010/main" val="186832669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ktangel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latshållare för rubrik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sv-SE"/>
              <a:t>Klicka här för att ändra format</a:t>
            </a:r>
            <a:endParaRPr kumimoji="0" lang="en-US"/>
          </a:p>
        </p:txBody>
      </p:sp>
      <p:sp>
        <p:nvSpPr>
          <p:cNvPr id="31" name="Platshållare för text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
        <p:nvSpPr>
          <p:cNvPr id="27" name="Platshållare för datum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F5EFE4D5-976D-4609-8DD3-115828383D22}" type="datetimeFigureOut">
              <a:rPr lang="sv-SE" smtClean="0"/>
              <a:pPr/>
              <a:t>2023-07-05</a:t>
            </a:fld>
            <a:endParaRPr lang="sv-SE"/>
          </a:p>
        </p:txBody>
      </p:sp>
      <p:sp>
        <p:nvSpPr>
          <p:cNvPr id="4" name="Platshållare för sidfot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v-SE"/>
          </a:p>
        </p:txBody>
      </p:sp>
      <p:sp>
        <p:nvSpPr>
          <p:cNvPr id="16" name="Platshållare för bildnumm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4C4679-3313-41EE-AB22-E7A527BD6961}" type="slidenum">
              <a:rPr lang="sv-SE" smtClean="0"/>
              <a:pPr/>
              <a:t>‹#›</a:t>
            </a:fld>
            <a:endParaRPr lang="sv-SE"/>
          </a:p>
        </p:txBody>
      </p:sp>
    </p:spTree>
    <p:extLst>
      <p:ext uri="{BB962C8B-B14F-4D97-AF65-F5344CB8AC3E}">
        <p14:creationId xmlns:p14="http://schemas.microsoft.com/office/powerpoint/2010/main" val="810823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7/5/2023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71686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a:t>Klicka här för att ändra format på bakgrundsrubriken</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sv-SE"/>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v-SE"/>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020C3C-0170-4C9B-8ABE-FB86E52B0EA1}" type="slidenum">
              <a:rPr lang="sv-SE"/>
              <a:pPr/>
              <a:t>‹#›</a:t>
            </a:fld>
            <a:endParaRPr lang="sv-SE"/>
          </a:p>
        </p:txBody>
      </p:sp>
    </p:spTree>
    <p:extLst>
      <p:ext uri="{BB962C8B-B14F-4D97-AF65-F5344CB8AC3E}">
        <p14:creationId xmlns:p14="http://schemas.microsoft.com/office/powerpoint/2010/main" val="295576248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597D2C3E-49C1-538F-0DB9-226C0223A6A4}"/>
              </a:ext>
            </a:extLst>
          </p:cNvPr>
          <p:cNvSpPr txBox="1"/>
          <p:nvPr/>
        </p:nvSpPr>
        <p:spPr>
          <a:xfrm>
            <a:off x="609600" y="1236212"/>
            <a:ext cx="7967870" cy="3801040"/>
          </a:xfrm>
          <a:prstGeom prst="rect">
            <a:avLst/>
          </a:prstGeom>
          <a:solidFill>
            <a:schemeClr val="bg1"/>
          </a:solidFill>
          <a:ln w="28575">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w Cen MT" panose="020B0602020104020603"/>
                <a:ea typeface="+mn-ea"/>
                <a:cs typeface="+mn-cs"/>
              </a:rPr>
              <a:t>FÖRHOPPNINGAR OCH FARHÅGOR</a:t>
            </a:r>
            <a:r>
              <a:rPr kumimoji="0" lang="sv-SE" sz="4000" b="0" i="0" u="none" strike="noStrike" kern="1200" cap="none" spc="0" normalizeH="0" baseline="0" noProof="0" dirty="0">
                <a:ln>
                  <a:noFill/>
                </a:ln>
                <a:solidFill>
                  <a:prstClr val="black"/>
                </a:solidFill>
                <a:effectLst/>
                <a:uLnTx/>
                <a:uFillTx/>
                <a:latin typeface="Tw Cen MT" panose="020B0602020104020603"/>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Tw Cen MT" panose="020B0602020104020603"/>
                <a:ea typeface="+mn-ea"/>
                <a:cs typeface="+mn-cs"/>
              </a:rPr>
              <a:t>Prata i grupper: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800" b="0" i="0" u="none" strike="noStrike" kern="1200" cap="none" spc="0" normalizeH="0" baseline="0" noProof="0" dirty="0">
                <a:ln>
                  <a:noFill/>
                </a:ln>
                <a:solidFill>
                  <a:prstClr val="black"/>
                </a:solidFill>
                <a:effectLst/>
                <a:uLnTx/>
                <a:uFillTx/>
                <a:latin typeface="Tw Cen MT" panose="020B0602020104020603"/>
                <a:ea typeface="+mn-ea"/>
                <a:cs typeface="+mn-cs"/>
              </a:rPr>
              <a:t>Vilka är dina allra bästa förhoppningar från de här utbildningsdagarna?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800" b="0" i="0" u="none" strike="noStrike" kern="1200" cap="none" spc="0" normalizeH="0" baseline="0" noProof="0" dirty="0">
                <a:ln>
                  <a:noFill/>
                </a:ln>
                <a:solidFill>
                  <a:prstClr val="black"/>
                </a:solidFill>
                <a:effectLst/>
                <a:uLnTx/>
                <a:uFillTx/>
                <a:latin typeface="Tw Cen MT" panose="020B0602020104020603"/>
                <a:ea typeface="+mn-ea"/>
                <a:cs typeface="+mn-cs"/>
              </a:rPr>
              <a:t>Vilka frågor är du speciellt nyfiken på att få svar på eller att diskutera?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Tw Cen MT" panose="020B0602020104020603"/>
                <a:ea typeface="+mn-ea"/>
                <a:cs typeface="+mn-cs"/>
              </a:rPr>
              <a:t>Vi samlar förhoppningar och farhågor på blädderblock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pic>
        <p:nvPicPr>
          <p:cNvPr id="10" name="Bildobjekt 9">
            <a:extLst>
              <a:ext uri="{FF2B5EF4-FFF2-40B4-BE49-F238E27FC236}">
                <a16:creationId xmlns:a16="http://schemas.microsoft.com/office/drawing/2014/main" id="{9BFBDB29-317A-C45B-D622-57C7831C25C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56320" y="1236212"/>
            <a:ext cx="2926080" cy="3801040"/>
          </a:xfrm>
          <a:prstGeom prst="rect">
            <a:avLst/>
          </a:prstGeom>
          <a:ln w="28575">
            <a:solidFill>
              <a:schemeClr val="tx1"/>
            </a:solidFill>
          </a:ln>
        </p:spPr>
      </p:pic>
    </p:spTree>
    <p:extLst>
      <p:ext uri="{BB962C8B-B14F-4D97-AF65-F5344CB8AC3E}">
        <p14:creationId xmlns:p14="http://schemas.microsoft.com/office/powerpoint/2010/main" val="71313358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ACB1F6-B1A6-C32A-9DE5-04B623B85466}"/>
              </a:ext>
            </a:extLst>
          </p:cNvPr>
          <p:cNvSpPr>
            <a:spLocks noGrp="1"/>
          </p:cNvSpPr>
          <p:nvPr>
            <p:ph type="title"/>
          </p:nvPr>
        </p:nvSpPr>
        <p:spPr>
          <a:xfrm>
            <a:off x="609601" y="-226193"/>
            <a:ext cx="9652000" cy="1530418"/>
          </a:xfrm>
        </p:spPr>
        <p:txBody>
          <a:bodyPr>
            <a:normAutofit/>
          </a:bodyPr>
          <a:lstStyle/>
          <a:p>
            <a:pPr algn="ctr"/>
            <a:r>
              <a:rPr lang="sv-SE" dirty="0"/>
              <a:t>Att se möjligheterna och ha modet att pröva gränser - Modul 2</a:t>
            </a:r>
          </a:p>
        </p:txBody>
      </p:sp>
      <p:sp>
        <p:nvSpPr>
          <p:cNvPr id="5" name="Platshållare för innehåll 4">
            <a:extLst>
              <a:ext uri="{FF2B5EF4-FFF2-40B4-BE49-F238E27FC236}">
                <a16:creationId xmlns:a16="http://schemas.microsoft.com/office/drawing/2014/main" id="{69DD1838-B5B6-8A9E-64DD-22650590FF38}"/>
              </a:ext>
            </a:extLst>
          </p:cNvPr>
          <p:cNvSpPr>
            <a:spLocks noGrp="1"/>
          </p:cNvSpPr>
          <p:nvPr>
            <p:ph idx="1"/>
          </p:nvPr>
        </p:nvSpPr>
        <p:spPr>
          <a:xfrm>
            <a:off x="763604" y="1424537"/>
            <a:ext cx="10209195" cy="5072516"/>
          </a:xfrm>
        </p:spPr>
        <p:txBody>
          <a:bodyPr>
            <a:normAutofit/>
          </a:bodyPr>
          <a:lstStyle/>
          <a:p>
            <a:r>
              <a:rPr lang="sv-SE" dirty="0"/>
              <a:t>Insatser inom ett samordningsförbund </a:t>
            </a:r>
            <a:br>
              <a:rPr lang="sv-SE" dirty="0"/>
            </a:br>
            <a:r>
              <a:rPr lang="sv-SE" dirty="0"/>
              <a:t>- O</a:t>
            </a:r>
            <a:r>
              <a:rPr lang="sv-SE" i="1" dirty="0"/>
              <a:t>perativa</a:t>
            </a:r>
            <a:r>
              <a:rPr lang="sv-SE" dirty="0"/>
              <a:t> och </a:t>
            </a:r>
            <a:r>
              <a:rPr lang="sv-SE" i="1" dirty="0"/>
              <a:t>strukturinriktade</a:t>
            </a:r>
            <a:r>
              <a:rPr lang="sv-SE" dirty="0"/>
              <a:t> insatser/verksamheter</a:t>
            </a:r>
            <a:br>
              <a:rPr lang="sv-SE" dirty="0"/>
            </a:br>
            <a:r>
              <a:rPr lang="sv-SE" dirty="0"/>
              <a:t>- P</a:t>
            </a:r>
            <a:r>
              <a:rPr lang="sv-SE" i="1" dirty="0"/>
              <a:t>rojekt</a:t>
            </a:r>
            <a:r>
              <a:rPr lang="sv-SE" dirty="0"/>
              <a:t> eller </a:t>
            </a:r>
            <a:r>
              <a:rPr lang="sv-SE" i="1" dirty="0"/>
              <a:t>långsiktig</a:t>
            </a:r>
            <a:r>
              <a:rPr lang="sv-SE" dirty="0"/>
              <a:t> verksamhet</a:t>
            </a:r>
            <a:br>
              <a:rPr lang="sv-SE" dirty="0"/>
            </a:br>
            <a:r>
              <a:rPr lang="sv-SE" dirty="0"/>
              <a:t>- Att arbeta </a:t>
            </a:r>
            <a:r>
              <a:rPr lang="sv-SE" i="1" dirty="0"/>
              <a:t>strategiskt</a:t>
            </a:r>
            <a:r>
              <a:rPr lang="sv-SE" dirty="0"/>
              <a:t> </a:t>
            </a:r>
            <a:br>
              <a:rPr lang="sv-SE" dirty="0"/>
            </a:br>
            <a:endParaRPr lang="sv-SE" dirty="0"/>
          </a:p>
          <a:p>
            <a:r>
              <a:rPr lang="sv-SE" dirty="0"/>
              <a:t>Utmaningar med samverkan och förutsättningar för att lyckas</a:t>
            </a:r>
            <a:br>
              <a:rPr lang="sv-SE" dirty="0"/>
            </a:br>
            <a:endParaRPr lang="sv-SE" dirty="0"/>
          </a:p>
          <a:p>
            <a:r>
              <a:rPr lang="sv-SE" i="1" dirty="0"/>
              <a:t>Roller</a:t>
            </a:r>
            <a:r>
              <a:rPr lang="sv-SE" dirty="0"/>
              <a:t> – Styrelsen (arbetsgivare), Förbundschef, samverkansparterna, beredningsgrupp </a:t>
            </a:r>
            <a:br>
              <a:rPr lang="sv-SE" dirty="0"/>
            </a:br>
            <a:endParaRPr lang="sv-SE" dirty="0"/>
          </a:p>
          <a:p>
            <a:r>
              <a:rPr lang="sv-SE" dirty="0"/>
              <a:t> </a:t>
            </a:r>
            <a:r>
              <a:rPr lang="sv-SE" i="1" dirty="0"/>
              <a:t>Resultat</a:t>
            </a:r>
            <a:r>
              <a:rPr lang="sv-SE" dirty="0"/>
              <a:t> av samverkan via samordningsförbund</a:t>
            </a:r>
          </a:p>
          <a:p>
            <a:endParaRPr lang="sv-SE" dirty="0"/>
          </a:p>
        </p:txBody>
      </p:sp>
    </p:spTree>
    <p:extLst>
      <p:ext uri="{BB962C8B-B14F-4D97-AF65-F5344CB8AC3E}">
        <p14:creationId xmlns:p14="http://schemas.microsoft.com/office/powerpoint/2010/main" val="1147160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p:txBody>
          <a:bodyPr>
            <a:normAutofit fontScale="90000"/>
          </a:bodyPr>
          <a:lstStyle/>
          <a:p>
            <a:pPr algn="ctr"/>
            <a:r>
              <a:rPr lang="sv-SE" sz="3600" dirty="0">
                <a:latin typeface="Calibri" pitchFamily="34" charset="0"/>
                <a:cs typeface="Calibri" pitchFamily="34" charset="0"/>
              </a:rPr>
              <a:t>Insatser i samordningsförbund</a:t>
            </a:r>
            <a:r>
              <a:rPr lang="sv-SE" sz="4000" dirty="0"/>
              <a:t/>
            </a:r>
            <a:br>
              <a:rPr lang="sv-SE" sz="4000" dirty="0"/>
            </a:br>
            <a:endParaRPr lang="en-US" sz="4000" dirty="0"/>
          </a:p>
        </p:txBody>
      </p:sp>
      <p:sp>
        <p:nvSpPr>
          <p:cNvPr id="57350" name="Rectangle 6"/>
          <p:cNvSpPr>
            <a:spLocks noGrp="1" noChangeArrowheads="1"/>
          </p:cNvSpPr>
          <p:nvPr>
            <p:ph sz="half" idx="1"/>
          </p:nvPr>
        </p:nvSpPr>
        <p:spPr>
          <a:xfrm>
            <a:off x="609600" y="1600200"/>
            <a:ext cx="4962143" cy="4525963"/>
          </a:xfrm>
        </p:spPr>
        <p:txBody>
          <a:bodyPr>
            <a:normAutofit/>
          </a:bodyPr>
          <a:lstStyle/>
          <a:p>
            <a:pPr>
              <a:lnSpc>
                <a:spcPct val="90000"/>
              </a:lnSpc>
            </a:pPr>
            <a:r>
              <a:rPr lang="en-US" sz="2400" dirty="0" err="1"/>
              <a:t>Struktur</a:t>
            </a:r>
            <a:endParaRPr lang="en-US" sz="2400" dirty="0"/>
          </a:p>
          <a:p>
            <a:pPr marL="0" indent="0">
              <a:lnSpc>
                <a:spcPct val="90000"/>
              </a:lnSpc>
              <a:buNone/>
            </a:pPr>
            <a:endParaRPr lang="en-US" sz="2400" dirty="0"/>
          </a:p>
          <a:p>
            <a:pPr marL="0" indent="0">
              <a:lnSpc>
                <a:spcPct val="90000"/>
              </a:lnSpc>
              <a:buNone/>
            </a:pPr>
            <a:r>
              <a:rPr lang="sv-SE" sz="2400" dirty="0">
                <a:latin typeface="Calibri" pitchFamily="34" charset="0"/>
                <a:cs typeface="Calibri" pitchFamily="34" charset="0"/>
              </a:rPr>
              <a:t>- Analys av behov, problem, flaskhalsar osv</a:t>
            </a:r>
          </a:p>
          <a:p>
            <a:pPr marL="0" indent="0">
              <a:lnSpc>
                <a:spcPct val="90000"/>
              </a:lnSpc>
              <a:buNone/>
            </a:pPr>
            <a:r>
              <a:rPr lang="sv-SE" sz="2400" dirty="0">
                <a:latin typeface="Calibri" pitchFamily="34" charset="0"/>
                <a:cs typeface="Calibri" pitchFamily="34" charset="0"/>
              </a:rPr>
              <a:t>- Utveckla samverkansformer</a:t>
            </a:r>
            <a:endParaRPr lang="en-US" sz="2400" dirty="0"/>
          </a:p>
          <a:p>
            <a:pPr marL="0" indent="0">
              <a:lnSpc>
                <a:spcPct val="90000"/>
              </a:lnSpc>
              <a:buNone/>
            </a:pPr>
            <a:r>
              <a:rPr lang="sv-SE" sz="2400" dirty="0">
                <a:latin typeface="Calibri" pitchFamily="34" charset="0"/>
                <a:cs typeface="Calibri" pitchFamily="34" charset="0"/>
              </a:rPr>
              <a:t>- Uppföljning utvärdering</a:t>
            </a:r>
          </a:p>
          <a:p>
            <a:pPr marL="0" indent="0">
              <a:lnSpc>
                <a:spcPct val="90000"/>
              </a:lnSpc>
              <a:buNone/>
            </a:pPr>
            <a:r>
              <a:rPr lang="sv-SE" sz="2400" dirty="0">
                <a:latin typeface="Calibri" pitchFamily="34" charset="0"/>
                <a:cs typeface="Calibri" pitchFamily="34" charset="0"/>
              </a:rPr>
              <a:t>- Utbildning och information</a:t>
            </a:r>
          </a:p>
          <a:p>
            <a:pPr marL="0" indent="0">
              <a:lnSpc>
                <a:spcPct val="90000"/>
              </a:lnSpc>
              <a:buNone/>
            </a:pPr>
            <a:r>
              <a:rPr lang="sv-SE" sz="2400" dirty="0">
                <a:latin typeface="Calibri" pitchFamily="34" charset="0"/>
                <a:cs typeface="Calibri" pitchFamily="34" charset="0"/>
              </a:rPr>
              <a:t>- Anställa Projektledare/samordnare</a:t>
            </a:r>
          </a:p>
          <a:p>
            <a:pPr marL="0" indent="0">
              <a:lnSpc>
                <a:spcPct val="90000"/>
              </a:lnSpc>
              <a:buNone/>
            </a:pPr>
            <a:endParaRPr lang="en-US" sz="2400" dirty="0"/>
          </a:p>
          <a:p>
            <a:pPr>
              <a:lnSpc>
                <a:spcPct val="90000"/>
              </a:lnSpc>
            </a:pPr>
            <a:endParaRPr lang="en-US" sz="2400" dirty="0"/>
          </a:p>
        </p:txBody>
      </p:sp>
      <p:sp>
        <p:nvSpPr>
          <p:cNvPr id="57351" name="Rectangle 7"/>
          <p:cNvSpPr>
            <a:spLocks noGrp="1" noChangeArrowheads="1"/>
          </p:cNvSpPr>
          <p:nvPr>
            <p:ph sz="half" idx="2"/>
          </p:nvPr>
        </p:nvSpPr>
        <p:spPr>
          <a:xfrm>
            <a:off x="5889795" y="1600199"/>
            <a:ext cx="5237427" cy="4525963"/>
          </a:xfrm>
        </p:spPr>
        <p:txBody>
          <a:bodyPr>
            <a:normAutofit/>
          </a:bodyPr>
          <a:lstStyle/>
          <a:p>
            <a:pPr>
              <a:lnSpc>
                <a:spcPct val="90000"/>
              </a:lnSpc>
            </a:pPr>
            <a:r>
              <a:rPr lang="sv-SE" dirty="0">
                <a:latin typeface="Calibri" pitchFamily="34" charset="0"/>
                <a:cs typeface="Calibri" pitchFamily="34" charset="0"/>
              </a:rPr>
              <a:t>Operativt</a:t>
            </a:r>
            <a:br>
              <a:rPr lang="sv-SE" dirty="0">
                <a:latin typeface="Calibri" pitchFamily="34" charset="0"/>
                <a:cs typeface="Calibri" pitchFamily="34" charset="0"/>
              </a:rPr>
            </a:br>
            <a:endParaRPr lang="sv-SE" dirty="0">
              <a:latin typeface="Calibri" pitchFamily="34" charset="0"/>
              <a:cs typeface="Calibri" pitchFamily="34" charset="0"/>
            </a:endParaRPr>
          </a:p>
          <a:p>
            <a:pPr marL="0" indent="0">
              <a:lnSpc>
                <a:spcPct val="90000"/>
              </a:lnSpc>
              <a:buNone/>
            </a:pPr>
            <a:r>
              <a:rPr lang="sv-SE" dirty="0">
                <a:latin typeface="Calibri" pitchFamily="34" charset="0"/>
                <a:cs typeface="Calibri" pitchFamily="34" charset="0"/>
              </a:rPr>
              <a:t>- Gemensam handlingsplan</a:t>
            </a:r>
          </a:p>
          <a:p>
            <a:pPr marL="0" indent="0">
              <a:lnSpc>
                <a:spcPct val="90000"/>
              </a:lnSpc>
              <a:buNone/>
            </a:pPr>
            <a:r>
              <a:rPr lang="sv-SE" dirty="0">
                <a:latin typeface="Calibri" pitchFamily="34" charset="0"/>
                <a:cs typeface="Calibri" pitchFamily="34" charset="0"/>
              </a:rPr>
              <a:t>- Specialiserade arbetsgrupper</a:t>
            </a:r>
          </a:p>
          <a:p>
            <a:pPr marL="0" indent="0">
              <a:lnSpc>
                <a:spcPct val="90000"/>
              </a:lnSpc>
              <a:buNone/>
            </a:pPr>
            <a:r>
              <a:rPr lang="sv-SE" dirty="0">
                <a:latin typeface="Calibri" pitchFamily="34" charset="0"/>
                <a:cs typeface="Calibri" pitchFamily="34" charset="0"/>
              </a:rPr>
              <a:t>- Insatser med arbetsträning</a:t>
            </a:r>
          </a:p>
          <a:p>
            <a:pPr marL="0" indent="0">
              <a:lnSpc>
                <a:spcPct val="90000"/>
              </a:lnSpc>
              <a:buNone/>
            </a:pPr>
            <a:r>
              <a:rPr lang="sv-SE" dirty="0">
                <a:latin typeface="Calibri" pitchFamily="34" charset="0"/>
                <a:cs typeface="Calibri" pitchFamily="34" charset="0"/>
              </a:rPr>
              <a:t>- Samlokalisering </a:t>
            </a:r>
          </a:p>
          <a:p>
            <a:pPr marL="0" indent="0">
              <a:lnSpc>
                <a:spcPct val="90000"/>
              </a:lnSpc>
              <a:buNone/>
            </a:pPr>
            <a:r>
              <a:rPr lang="sv-SE" dirty="0">
                <a:latin typeface="Calibri" pitchFamily="34" charset="0"/>
                <a:cs typeface="Calibri" pitchFamily="34" charset="0"/>
              </a:rPr>
              <a:t>- Förstärkning av personalresurser</a:t>
            </a:r>
          </a:p>
          <a:p>
            <a:pPr marL="0" indent="0">
              <a:lnSpc>
                <a:spcPct val="90000"/>
              </a:lnSpc>
              <a:buNone/>
            </a:pPr>
            <a:r>
              <a:rPr lang="sv-SE" dirty="0">
                <a:latin typeface="Calibri" pitchFamily="34" charset="0"/>
                <a:cs typeface="Calibri" pitchFamily="34" charset="0"/>
              </a:rPr>
              <a:t/>
            </a:r>
            <a:br>
              <a:rPr lang="sv-SE" dirty="0">
                <a:latin typeface="Calibri" pitchFamily="34" charset="0"/>
                <a:cs typeface="Calibri" pitchFamily="34" charset="0"/>
              </a:rPr>
            </a:br>
            <a:endParaRPr lang="en-US" dirty="0">
              <a:latin typeface="Calibri" pitchFamily="34" charset="0"/>
              <a:cs typeface="Calibri"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a:solidFill>
                <a:srgbClr val="000000"/>
              </a:solidFill>
              <a:latin typeface="Times New Roman" pitchFamily="18" charset="0"/>
            </a:endParaRPr>
          </a:p>
        </p:txBody>
      </p:sp>
      <p:sp>
        <p:nvSpPr>
          <p:cNvPr id="10" name="Rubrik 9"/>
          <p:cNvSpPr>
            <a:spLocks noGrp="1"/>
          </p:cNvSpPr>
          <p:nvPr>
            <p:ph type="title"/>
          </p:nvPr>
        </p:nvSpPr>
        <p:spPr>
          <a:xfrm>
            <a:off x="2209800" y="404664"/>
            <a:ext cx="7772400" cy="1143000"/>
          </a:xfrm>
        </p:spPr>
        <p:txBody>
          <a:bodyPr/>
          <a:lstStyle/>
          <a:p>
            <a:r>
              <a:rPr kumimoji="0" lang="sv-SE" sz="40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t>Verksamhetsformer</a:t>
            </a:r>
            <a:br>
              <a:rPr kumimoji="0" lang="sv-SE" sz="40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br>
            <a:r>
              <a:rPr kumimoji="0" lang="sv-SE" sz="32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t>Projekt </a:t>
            </a:r>
            <a:r>
              <a:rPr kumimoji="0" lang="sv-SE" sz="3200" b="1" i="0" u="none" strike="noStrike" kern="1200" cap="all" spc="0" normalizeH="0" baseline="0" noProof="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t>versus</a:t>
            </a:r>
            <a:r>
              <a:rPr kumimoji="0" lang="sv-SE" sz="32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t> långsiktighet </a:t>
            </a:r>
            <a:endParaRPr lang="sv-SE" sz="3200" dirty="0">
              <a:latin typeface="Arial" pitchFamily="34" charset="0"/>
              <a:cs typeface="Arial" pitchFamily="34" charset="0"/>
            </a:endParaRPr>
          </a:p>
        </p:txBody>
      </p:sp>
      <p:sp>
        <p:nvSpPr>
          <p:cNvPr id="22534" name="Rectangle 6"/>
          <p:cNvSpPr>
            <a:spLocks noGrp="1" noChangeArrowheads="1"/>
          </p:cNvSpPr>
          <p:nvPr>
            <p:ph sz="half" idx="1"/>
          </p:nvPr>
        </p:nvSpPr>
        <p:spPr>
          <a:xfrm>
            <a:off x="1613837" y="1844824"/>
            <a:ext cx="4482163" cy="4114800"/>
          </a:xfrm>
        </p:spPr>
        <p:txBody>
          <a:bodyPr/>
          <a:lstStyle/>
          <a:p>
            <a:pPr algn="ctr">
              <a:buNone/>
            </a:pPr>
            <a:r>
              <a:rPr lang="sv-SE" b="1" dirty="0">
                <a:latin typeface="Arial" pitchFamily="34" charset="0"/>
                <a:cs typeface="Arial" pitchFamily="34" charset="0"/>
              </a:rPr>
              <a:t>Projekt</a:t>
            </a:r>
          </a:p>
          <a:p>
            <a:r>
              <a:rPr lang="sv-SE" dirty="0">
                <a:latin typeface="Arial" pitchFamily="34" charset="0"/>
                <a:cs typeface="Arial" pitchFamily="34" charset="0"/>
              </a:rPr>
              <a:t>Avgränsat i tid</a:t>
            </a:r>
          </a:p>
          <a:p>
            <a:r>
              <a:rPr lang="sv-SE" dirty="0">
                <a:latin typeface="Arial" pitchFamily="34" charset="0"/>
                <a:cs typeface="Arial" pitchFamily="34" charset="0"/>
              </a:rPr>
              <a:t>Tydlig organisation</a:t>
            </a:r>
          </a:p>
          <a:p>
            <a:r>
              <a:rPr lang="sv-SE" dirty="0">
                <a:latin typeface="Arial" pitchFamily="34" charset="0"/>
                <a:cs typeface="Arial" pitchFamily="34" charset="0"/>
              </a:rPr>
              <a:t>Tillfällig finansiering</a:t>
            </a:r>
          </a:p>
          <a:p>
            <a:r>
              <a:rPr lang="sv-SE" dirty="0">
                <a:latin typeface="Arial" pitchFamily="34" charset="0"/>
                <a:cs typeface="Arial" pitchFamily="34" charset="0"/>
              </a:rPr>
              <a:t>Underlättar testa och pröva</a:t>
            </a:r>
          </a:p>
          <a:p>
            <a:r>
              <a:rPr lang="sv-SE" dirty="0">
                <a:latin typeface="Arial" pitchFamily="34" charset="0"/>
                <a:cs typeface="Arial" pitchFamily="34" charset="0"/>
              </a:rPr>
              <a:t>Högre frihetsgrad</a:t>
            </a:r>
            <a:br>
              <a:rPr lang="sv-SE" dirty="0">
                <a:latin typeface="Arial" pitchFamily="34" charset="0"/>
                <a:cs typeface="Arial" pitchFamily="34" charset="0"/>
              </a:rPr>
            </a:br>
            <a:r>
              <a:rPr lang="sv-SE" dirty="0">
                <a:latin typeface="Arial" pitchFamily="34" charset="0"/>
                <a:cs typeface="Arial" pitchFamily="34" charset="0"/>
              </a:rPr>
              <a:t/>
            </a:r>
            <a:br>
              <a:rPr lang="sv-SE" dirty="0">
                <a:latin typeface="Arial" pitchFamily="34" charset="0"/>
                <a:cs typeface="Arial" pitchFamily="34" charset="0"/>
              </a:rPr>
            </a:br>
            <a:endParaRPr lang="sv-SE" dirty="0">
              <a:latin typeface="Arial" pitchFamily="34" charset="0"/>
              <a:cs typeface="Arial" pitchFamily="34" charset="0"/>
            </a:endParaRPr>
          </a:p>
          <a:p>
            <a:endParaRPr lang="en-US" dirty="0"/>
          </a:p>
        </p:txBody>
      </p:sp>
      <p:sp>
        <p:nvSpPr>
          <p:cNvPr id="11" name="Platshållare för innehåll 10"/>
          <p:cNvSpPr>
            <a:spLocks noGrp="1"/>
          </p:cNvSpPr>
          <p:nvPr>
            <p:ph sz="half" idx="2"/>
          </p:nvPr>
        </p:nvSpPr>
        <p:spPr>
          <a:xfrm>
            <a:off x="6214864" y="1704628"/>
            <a:ext cx="4363299" cy="4395192"/>
          </a:xfrm>
        </p:spPr>
        <p:txBody>
          <a:bodyPr/>
          <a:lstStyle/>
          <a:p>
            <a:pPr algn="ctr">
              <a:buNone/>
            </a:pPr>
            <a:r>
              <a:rPr lang="sv-SE" b="1" dirty="0">
                <a:latin typeface="Arial" pitchFamily="34" charset="0"/>
                <a:cs typeface="Arial" pitchFamily="34" charset="0"/>
              </a:rPr>
              <a:t>Långsiktighet</a:t>
            </a:r>
          </a:p>
          <a:p>
            <a:r>
              <a:rPr lang="sv-SE" dirty="0">
                <a:latin typeface="Arial" pitchFamily="34" charset="0"/>
                <a:cs typeface="Arial" pitchFamily="34" charset="0"/>
              </a:rPr>
              <a:t>Långsiktigt finansiellt åtagande</a:t>
            </a:r>
          </a:p>
          <a:p>
            <a:r>
              <a:rPr lang="sv-SE" dirty="0">
                <a:latin typeface="Arial" pitchFamily="34" charset="0"/>
                <a:cs typeface="Arial" pitchFamily="34" charset="0"/>
              </a:rPr>
              <a:t>Finns så länge behovet kvarstår</a:t>
            </a:r>
          </a:p>
          <a:p>
            <a:r>
              <a:rPr lang="sv-SE" dirty="0">
                <a:latin typeface="Arial" pitchFamily="34" charset="0"/>
                <a:cs typeface="Arial" pitchFamily="34" charset="0"/>
              </a:rPr>
              <a:t>Ordinarie verksamhet</a:t>
            </a:r>
          </a:p>
          <a:p>
            <a:r>
              <a:rPr lang="sv-SE" dirty="0">
                <a:latin typeface="Arial" pitchFamily="34" charset="0"/>
                <a:cs typeface="Arial" pitchFamily="34" charset="0"/>
              </a:rPr>
              <a:t>Samverkan behöver ofta långsiktighet</a:t>
            </a:r>
          </a:p>
          <a:p>
            <a:endParaRPr lang="sv-SE" dirty="0">
              <a:latin typeface="Arial" pitchFamily="34" charset="0"/>
              <a:cs typeface="Arial" pitchFamily="34" charset="0"/>
            </a:endParaRPr>
          </a:p>
          <a:p>
            <a:endParaRPr lang="sv-SE" dirty="0">
              <a:latin typeface="Arial" pitchFamily="34" charset="0"/>
              <a:cs typeface="Arial"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Rectangle 4"/>
          <p:cNvSpPr>
            <a:spLocks noChangeArrowheads="1"/>
          </p:cNvSpPr>
          <p:nvPr/>
        </p:nvSpPr>
        <p:spPr bwMode="auto">
          <a:xfrm>
            <a:off x="2209800" y="332656"/>
            <a:ext cx="7772400" cy="1439862"/>
          </a:xfrm>
          <a:prstGeom prst="rect">
            <a:avLst/>
          </a:prstGeom>
          <a:noFill/>
          <a:ln w="9525">
            <a:noFill/>
            <a:miter lim="800000"/>
            <a:headEnd/>
            <a:tailEnd/>
          </a:ln>
        </p:spPr>
        <p:txBody>
          <a:bodyPr anchor="ctr"/>
          <a:lstStyle/>
          <a:p>
            <a:pPr algn="ctr" eaLnBrk="0" fontAlgn="base" hangingPunct="0">
              <a:lnSpc>
                <a:spcPct val="90000"/>
              </a:lnSpc>
              <a:spcBef>
                <a:spcPct val="0"/>
              </a:spcBef>
              <a:spcAft>
                <a:spcPct val="0"/>
              </a:spcAft>
            </a:pPr>
            <a:endParaRPr lang="sv-SE" sz="4000" b="1" dirty="0">
              <a:solidFill>
                <a:srgbClr val="AC66BB"/>
              </a:solidFill>
              <a:latin typeface="Arial Black" pitchFamily="34" charset="0"/>
            </a:endParaRPr>
          </a:p>
          <a:p>
            <a:pPr algn="ctr" eaLnBrk="0" fontAlgn="base" hangingPunct="0">
              <a:lnSpc>
                <a:spcPct val="90000"/>
              </a:lnSpc>
              <a:spcBef>
                <a:spcPct val="0"/>
              </a:spcBef>
              <a:spcAft>
                <a:spcPct val="0"/>
              </a:spcAft>
            </a:pPr>
            <a:r>
              <a:rPr lang="sv-SE" sz="1400" b="1" dirty="0">
                <a:solidFill>
                  <a:prstClr val="black"/>
                </a:solidFill>
                <a:latin typeface="Tahoma" pitchFamily="34" charset="0"/>
              </a:rPr>
              <a:t/>
            </a:r>
            <a:br>
              <a:rPr lang="sv-SE" sz="1400" b="1" dirty="0">
                <a:solidFill>
                  <a:prstClr val="black"/>
                </a:solidFill>
                <a:latin typeface="Tahoma" pitchFamily="34" charset="0"/>
              </a:rPr>
            </a:br>
            <a:endParaRPr lang="sv-SE" sz="2400" b="1" dirty="0">
              <a:solidFill>
                <a:prstClr val="black"/>
              </a:solidFill>
              <a:latin typeface="Tahoma" pitchFamily="34" charset="0"/>
            </a:endParaRPr>
          </a:p>
        </p:txBody>
      </p:sp>
      <p:sp>
        <p:nvSpPr>
          <p:cNvPr id="39938" name="Text Box 5"/>
          <p:cNvSpPr txBox="1">
            <a:spLocks noChangeArrowheads="1"/>
          </p:cNvSpPr>
          <p:nvPr/>
        </p:nvSpPr>
        <p:spPr bwMode="auto">
          <a:xfrm>
            <a:off x="3276600" y="2743200"/>
            <a:ext cx="2743200" cy="45720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sv-SE" sz="2400" b="1">
                <a:solidFill>
                  <a:prstClr val="black"/>
                </a:solidFill>
                <a:latin typeface="Times New Roman" pitchFamily="18" charset="0"/>
              </a:rPr>
              <a:t> </a:t>
            </a:r>
          </a:p>
        </p:txBody>
      </p:sp>
      <p:sp>
        <p:nvSpPr>
          <p:cNvPr id="39939" name="Text Box 6"/>
          <p:cNvSpPr txBox="1">
            <a:spLocks noChangeArrowheads="1"/>
          </p:cNvSpPr>
          <p:nvPr/>
        </p:nvSpPr>
        <p:spPr bwMode="auto">
          <a:xfrm>
            <a:off x="6934200" y="4800601"/>
            <a:ext cx="2133600" cy="830997"/>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sv-SE" sz="2400" b="1">
                <a:solidFill>
                  <a:prstClr val="black"/>
                </a:solidFill>
                <a:latin typeface="Times New Roman" pitchFamily="18" charset="0"/>
              </a:rPr>
              <a:t> </a:t>
            </a:r>
          </a:p>
          <a:p>
            <a:pPr eaLnBrk="0" fontAlgn="base" hangingPunct="0">
              <a:spcBef>
                <a:spcPct val="0"/>
              </a:spcBef>
              <a:spcAft>
                <a:spcPct val="0"/>
              </a:spcAft>
            </a:pPr>
            <a:endParaRPr lang="sv-SE" sz="2400" b="1">
              <a:solidFill>
                <a:prstClr val="black"/>
              </a:solidFill>
              <a:latin typeface="Times New Roman" pitchFamily="18" charset="0"/>
            </a:endParaRPr>
          </a:p>
        </p:txBody>
      </p:sp>
      <p:sp>
        <p:nvSpPr>
          <p:cNvPr id="39940" name="Text Box 7"/>
          <p:cNvSpPr txBox="1">
            <a:spLocks noChangeArrowheads="1"/>
          </p:cNvSpPr>
          <p:nvPr/>
        </p:nvSpPr>
        <p:spPr bwMode="auto">
          <a:xfrm>
            <a:off x="1676400" y="4038601"/>
            <a:ext cx="1524000" cy="396875"/>
          </a:xfrm>
          <a:prstGeom prst="rect">
            <a:avLst/>
          </a:prstGeom>
          <a:noFill/>
          <a:ln w="9525">
            <a:noFill/>
            <a:miter lim="800000"/>
            <a:headEnd/>
            <a:tailEnd/>
          </a:ln>
        </p:spPr>
        <p:txBody>
          <a:bodyPr>
            <a:spAutoFit/>
          </a:bodyPr>
          <a:lstStyle/>
          <a:p>
            <a:pPr eaLnBrk="0" fontAlgn="base" hangingPunct="0">
              <a:spcBef>
                <a:spcPct val="0"/>
              </a:spcBef>
              <a:spcAft>
                <a:spcPct val="0"/>
              </a:spcAft>
            </a:pPr>
            <a:r>
              <a:rPr lang="sv-SE" sz="2000" b="1" i="1">
                <a:solidFill>
                  <a:prstClr val="black"/>
                </a:solidFill>
                <a:latin typeface="Times New Roman" pitchFamily="18" charset="0"/>
              </a:rPr>
              <a:t>    </a:t>
            </a:r>
            <a:endParaRPr lang="sv-SE" sz="2400" b="1">
              <a:solidFill>
                <a:prstClr val="black"/>
              </a:solidFill>
              <a:latin typeface="Times New Roman" pitchFamily="18" charset="0"/>
            </a:endParaRPr>
          </a:p>
        </p:txBody>
      </p:sp>
      <p:sp>
        <p:nvSpPr>
          <p:cNvPr id="39941" name="Text Box 8"/>
          <p:cNvSpPr txBox="1">
            <a:spLocks noChangeArrowheads="1"/>
          </p:cNvSpPr>
          <p:nvPr/>
        </p:nvSpPr>
        <p:spPr bwMode="auto">
          <a:xfrm>
            <a:off x="7315200" y="4800600"/>
            <a:ext cx="2286000" cy="457200"/>
          </a:xfrm>
          <a:prstGeom prst="rect">
            <a:avLst/>
          </a:prstGeom>
          <a:noFill/>
          <a:ln w="9525">
            <a:noFill/>
            <a:miter lim="800000"/>
            <a:headEnd/>
            <a:tailEnd/>
          </a:ln>
        </p:spPr>
        <p:txBody>
          <a:bodyPr>
            <a:spAutoFit/>
          </a:bodyPr>
          <a:lstStyle/>
          <a:p>
            <a:pPr eaLnBrk="0" fontAlgn="base" hangingPunct="0">
              <a:spcBef>
                <a:spcPct val="0"/>
              </a:spcBef>
              <a:spcAft>
                <a:spcPct val="0"/>
              </a:spcAft>
            </a:pPr>
            <a:endParaRPr lang="sv-SE" sz="2400" b="1">
              <a:solidFill>
                <a:prstClr val="black"/>
              </a:solidFill>
              <a:latin typeface="Times New Roman" pitchFamily="18" charset="0"/>
            </a:endParaRPr>
          </a:p>
        </p:txBody>
      </p:sp>
      <p:sp>
        <p:nvSpPr>
          <p:cNvPr id="22537" name="Line 9"/>
          <p:cNvSpPr>
            <a:spLocks noChangeShapeType="1"/>
          </p:cNvSpPr>
          <p:nvPr/>
        </p:nvSpPr>
        <p:spPr bwMode="auto">
          <a:xfrm>
            <a:off x="4008438" y="3933825"/>
            <a:ext cx="4191000" cy="0"/>
          </a:xfrm>
          <a:prstGeom prst="line">
            <a:avLst/>
          </a:prstGeom>
          <a:noFill/>
          <a:ln w="38100">
            <a:solidFill>
              <a:schemeClr val="tx1"/>
            </a:solidFill>
            <a:round/>
            <a:headEnd/>
            <a:tailEnd/>
          </a:ln>
        </p:spPr>
        <p:txBody>
          <a:bodyPr wrap="none" anchor="ctr"/>
          <a:lstStyle/>
          <a:p>
            <a:pPr fontAlgn="base">
              <a:spcBef>
                <a:spcPct val="0"/>
              </a:spcBef>
              <a:spcAft>
                <a:spcPct val="0"/>
              </a:spcAft>
            </a:pPr>
            <a:endParaRPr lang="sv-SE" sz="2400">
              <a:solidFill>
                <a:prstClr val="black"/>
              </a:solidFill>
              <a:latin typeface="Times New Roman" pitchFamily="18" charset="0"/>
            </a:endParaRPr>
          </a:p>
        </p:txBody>
      </p:sp>
      <p:sp>
        <p:nvSpPr>
          <p:cNvPr id="22538" name="Text Box 10"/>
          <p:cNvSpPr txBox="1">
            <a:spLocks noChangeArrowheads="1"/>
          </p:cNvSpPr>
          <p:nvPr/>
        </p:nvSpPr>
        <p:spPr bwMode="auto">
          <a:xfrm>
            <a:off x="2135560" y="3645024"/>
            <a:ext cx="1981200" cy="4889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sv-SE" sz="2600" b="1">
                <a:solidFill>
                  <a:prstClr val="black"/>
                </a:solidFill>
                <a:latin typeface="Arial Black" pitchFamily="34" charset="0"/>
              </a:rPr>
              <a:t>Autonomi</a:t>
            </a:r>
            <a:endParaRPr lang="sv-SE" sz="2400" b="1">
              <a:solidFill>
                <a:prstClr val="black"/>
              </a:solidFill>
              <a:latin typeface="Times New Roman" pitchFamily="18" charset="0"/>
            </a:endParaRPr>
          </a:p>
        </p:txBody>
      </p:sp>
      <p:sp>
        <p:nvSpPr>
          <p:cNvPr id="22539" name="Text Box 11"/>
          <p:cNvSpPr txBox="1">
            <a:spLocks noChangeArrowheads="1"/>
          </p:cNvSpPr>
          <p:nvPr/>
        </p:nvSpPr>
        <p:spPr bwMode="auto">
          <a:xfrm>
            <a:off x="8229600" y="3644900"/>
            <a:ext cx="1905000" cy="4889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sv-SE" sz="2600" b="1">
                <a:solidFill>
                  <a:prstClr val="black"/>
                </a:solidFill>
                <a:latin typeface="Arial Black" pitchFamily="34" charset="0"/>
              </a:rPr>
              <a:t> Fusion</a:t>
            </a:r>
            <a:endParaRPr lang="sv-SE" sz="2400" b="1">
              <a:solidFill>
                <a:prstClr val="black"/>
              </a:solidFill>
              <a:latin typeface="Times New Roman" pitchFamily="18" charset="0"/>
            </a:endParaRPr>
          </a:p>
        </p:txBody>
      </p:sp>
      <p:sp>
        <p:nvSpPr>
          <p:cNvPr id="22540" name="Line 12"/>
          <p:cNvSpPr>
            <a:spLocks noChangeShapeType="1"/>
          </p:cNvSpPr>
          <p:nvPr/>
        </p:nvSpPr>
        <p:spPr bwMode="auto">
          <a:xfrm flipH="1">
            <a:off x="4440238" y="3716339"/>
            <a:ext cx="0" cy="865187"/>
          </a:xfrm>
          <a:prstGeom prst="line">
            <a:avLst/>
          </a:prstGeom>
          <a:noFill/>
          <a:ln w="28575">
            <a:solidFill>
              <a:schemeClr val="tx1"/>
            </a:solidFill>
            <a:round/>
            <a:headEnd/>
            <a:tailEnd/>
          </a:ln>
        </p:spPr>
        <p:txBody>
          <a:bodyPr wrap="none" anchor="ctr"/>
          <a:lstStyle/>
          <a:p>
            <a:pPr fontAlgn="base">
              <a:spcBef>
                <a:spcPct val="0"/>
              </a:spcBef>
              <a:spcAft>
                <a:spcPct val="0"/>
              </a:spcAft>
            </a:pPr>
            <a:endParaRPr lang="sv-SE" sz="2400">
              <a:solidFill>
                <a:prstClr val="black"/>
              </a:solidFill>
              <a:latin typeface="Times New Roman" pitchFamily="18" charset="0"/>
            </a:endParaRPr>
          </a:p>
        </p:txBody>
      </p:sp>
      <p:sp>
        <p:nvSpPr>
          <p:cNvPr id="22541" name="Line 13"/>
          <p:cNvSpPr>
            <a:spLocks noChangeShapeType="1"/>
          </p:cNvSpPr>
          <p:nvPr/>
        </p:nvSpPr>
        <p:spPr bwMode="auto">
          <a:xfrm>
            <a:off x="7751763" y="3716339"/>
            <a:ext cx="0" cy="865187"/>
          </a:xfrm>
          <a:prstGeom prst="line">
            <a:avLst/>
          </a:prstGeom>
          <a:noFill/>
          <a:ln w="28575">
            <a:solidFill>
              <a:schemeClr val="tx1"/>
            </a:solidFill>
            <a:round/>
            <a:headEnd/>
            <a:tailEnd/>
          </a:ln>
        </p:spPr>
        <p:txBody>
          <a:bodyPr wrap="none" anchor="ctr"/>
          <a:lstStyle/>
          <a:p>
            <a:pPr fontAlgn="base">
              <a:spcBef>
                <a:spcPct val="0"/>
              </a:spcBef>
              <a:spcAft>
                <a:spcPct val="0"/>
              </a:spcAft>
            </a:pPr>
            <a:endParaRPr lang="sv-SE" sz="2400">
              <a:solidFill>
                <a:prstClr val="black"/>
              </a:solidFill>
              <a:latin typeface="Times New Roman" pitchFamily="18" charset="0"/>
            </a:endParaRPr>
          </a:p>
        </p:txBody>
      </p:sp>
      <p:sp>
        <p:nvSpPr>
          <p:cNvPr id="22542" name="Text Box 14"/>
          <p:cNvSpPr txBox="1">
            <a:spLocks noChangeArrowheads="1"/>
          </p:cNvSpPr>
          <p:nvPr/>
        </p:nvSpPr>
        <p:spPr bwMode="auto">
          <a:xfrm>
            <a:off x="2782888" y="4652963"/>
            <a:ext cx="2233612" cy="955646"/>
          </a:xfrm>
          <a:prstGeom prst="rect">
            <a:avLst/>
          </a:prstGeom>
          <a:noFill/>
          <a:ln w="9525">
            <a:noFill/>
            <a:miter lim="800000"/>
            <a:headEnd/>
            <a:tailEnd/>
          </a:ln>
        </p:spPr>
        <p:txBody>
          <a:bodyPr>
            <a:spAutoFit/>
          </a:bodyPr>
          <a:lstStyle/>
          <a:p>
            <a:pPr eaLnBrk="0" fontAlgn="base" hangingPunct="0">
              <a:lnSpc>
                <a:spcPct val="85000"/>
              </a:lnSpc>
              <a:spcBef>
                <a:spcPct val="0"/>
              </a:spcBef>
              <a:spcAft>
                <a:spcPct val="0"/>
              </a:spcAft>
            </a:pPr>
            <a:r>
              <a:rPr lang="sv-SE" sz="2200">
                <a:solidFill>
                  <a:prstClr val="black"/>
                </a:solidFill>
                <a:latin typeface="Tahoma" pitchFamily="34" charset="0"/>
              </a:rPr>
              <a:t>    Konsultation</a:t>
            </a:r>
          </a:p>
          <a:p>
            <a:pPr eaLnBrk="0" fontAlgn="base" hangingPunct="0">
              <a:lnSpc>
                <a:spcPct val="85000"/>
              </a:lnSpc>
              <a:spcBef>
                <a:spcPct val="0"/>
              </a:spcBef>
              <a:spcAft>
                <a:spcPct val="0"/>
              </a:spcAft>
            </a:pPr>
            <a:r>
              <a:rPr lang="sv-SE" sz="2200">
                <a:solidFill>
                  <a:prstClr val="black"/>
                </a:solidFill>
                <a:latin typeface="Tahoma" pitchFamily="34" charset="0"/>
              </a:rPr>
              <a:t>   Informations- </a:t>
            </a:r>
          </a:p>
          <a:p>
            <a:pPr eaLnBrk="0" fontAlgn="base" hangingPunct="0">
              <a:lnSpc>
                <a:spcPct val="85000"/>
              </a:lnSpc>
              <a:spcBef>
                <a:spcPct val="0"/>
              </a:spcBef>
              <a:spcAft>
                <a:spcPct val="0"/>
              </a:spcAft>
            </a:pPr>
            <a:r>
              <a:rPr lang="sv-SE" sz="2200">
                <a:solidFill>
                  <a:prstClr val="black"/>
                </a:solidFill>
                <a:latin typeface="Tahoma" pitchFamily="34" charset="0"/>
              </a:rPr>
              <a:t>           utbyte</a:t>
            </a:r>
          </a:p>
        </p:txBody>
      </p:sp>
      <p:sp>
        <p:nvSpPr>
          <p:cNvPr id="22543" name="Text Box 15"/>
          <p:cNvSpPr txBox="1">
            <a:spLocks noChangeArrowheads="1"/>
          </p:cNvSpPr>
          <p:nvPr/>
        </p:nvSpPr>
        <p:spPr bwMode="auto">
          <a:xfrm>
            <a:off x="6888164" y="4652963"/>
            <a:ext cx="2447925" cy="955646"/>
          </a:xfrm>
          <a:prstGeom prst="rect">
            <a:avLst/>
          </a:prstGeom>
          <a:noFill/>
          <a:ln w="9525">
            <a:noFill/>
            <a:miter lim="800000"/>
            <a:headEnd/>
            <a:tailEnd/>
          </a:ln>
        </p:spPr>
        <p:txBody>
          <a:bodyPr>
            <a:spAutoFit/>
          </a:bodyPr>
          <a:lstStyle/>
          <a:p>
            <a:pPr algn="ctr" eaLnBrk="0" fontAlgn="base" hangingPunct="0">
              <a:lnSpc>
                <a:spcPct val="85000"/>
              </a:lnSpc>
              <a:spcBef>
                <a:spcPct val="0"/>
              </a:spcBef>
              <a:spcAft>
                <a:spcPct val="0"/>
              </a:spcAft>
            </a:pPr>
            <a:r>
              <a:rPr lang="sv-SE" sz="2200" dirty="0">
                <a:solidFill>
                  <a:prstClr val="black"/>
                </a:solidFill>
                <a:latin typeface="Tahoma" pitchFamily="34" charset="0"/>
              </a:rPr>
              <a:t>Samlokalisering</a:t>
            </a:r>
          </a:p>
          <a:p>
            <a:pPr eaLnBrk="0" fontAlgn="base" hangingPunct="0">
              <a:lnSpc>
                <a:spcPct val="85000"/>
              </a:lnSpc>
              <a:spcBef>
                <a:spcPct val="0"/>
              </a:spcBef>
              <a:spcAft>
                <a:spcPct val="0"/>
              </a:spcAft>
            </a:pPr>
            <a:r>
              <a:rPr lang="sv-SE" sz="2200" dirty="0">
                <a:solidFill>
                  <a:prstClr val="black"/>
                </a:solidFill>
                <a:latin typeface="Tahoma" pitchFamily="34" charset="0"/>
              </a:rPr>
              <a:t>  Gemensam     </a:t>
            </a:r>
          </a:p>
          <a:p>
            <a:pPr eaLnBrk="0" fontAlgn="base" hangingPunct="0">
              <a:lnSpc>
                <a:spcPct val="85000"/>
              </a:lnSpc>
              <a:spcBef>
                <a:spcPct val="0"/>
              </a:spcBef>
              <a:spcAft>
                <a:spcPct val="0"/>
              </a:spcAft>
            </a:pPr>
            <a:r>
              <a:rPr lang="sv-SE" sz="2200" dirty="0">
                <a:solidFill>
                  <a:prstClr val="black"/>
                </a:solidFill>
                <a:latin typeface="Tahoma" pitchFamily="34" charset="0"/>
              </a:rPr>
              <a:t>   budget</a:t>
            </a:r>
          </a:p>
        </p:txBody>
      </p:sp>
      <p:sp>
        <p:nvSpPr>
          <p:cNvPr id="22544" name="Line 16"/>
          <p:cNvSpPr>
            <a:spLocks noChangeShapeType="1"/>
          </p:cNvSpPr>
          <p:nvPr/>
        </p:nvSpPr>
        <p:spPr bwMode="auto">
          <a:xfrm>
            <a:off x="5087938" y="2924175"/>
            <a:ext cx="0" cy="1225550"/>
          </a:xfrm>
          <a:prstGeom prst="line">
            <a:avLst/>
          </a:prstGeom>
          <a:noFill/>
          <a:ln w="28575">
            <a:solidFill>
              <a:schemeClr val="tx1"/>
            </a:solidFill>
            <a:round/>
            <a:headEnd/>
            <a:tailEnd/>
          </a:ln>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22545" name="Line 17"/>
          <p:cNvSpPr>
            <a:spLocks noChangeShapeType="1"/>
          </p:cNvSpPr>
          <p:nvPr/>
        </p:nvSpPr>
        <p:spPr bwMode="auto">
          <a:xfrm>
            <a:off x="5951538" y="3716339"/>
            <a:ext cx="0" cy="936625"/>
          </a:xfrm>
          <a:prstGeom prst="line">
            <a:avLst/>
          </a:prstGeom>
          <a:noFill/>
          <a:ln w="28575">
            <a:solidFill>
              <a:schemeClr val="tx1"/>
            </a:solidFill>
            <a:round/>
            <a:headEnd/>
            <a:tailEnd/>
          </a:ln>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22546" name="Line 18"/>
          <p:cNvSpPr>
            <a:spLocks noChangeShapeType="1"/>
          </p:cNvSpPr>
          <p:nvPr/>
        </p:nvSpPr>
        <p:spPr bwMode="auto">
          <a:xfrm>
            <a:off x="6816725" y="2924176"/>
            <a:ext cx="0" cy="1223963"/>
          </a:xfrm>
          <a:prstGeom prst="line">
            <a:avLst/>
          </a:prstGeom>
          <a:noFill/>
          <a:ln w="28575">
            <a:solidFill>
              <a:schemeClr val="tx1"/>
            </a:solidFill>
            <a:round/>
            <a:headEnd/>
            <a:tailEnd/>
          </a:ln>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22547" name="Text Box 19"/>
          <p:cNvSpPr txBox="1">
            <a:spLocks noChangeArrowheads="1"/>
          </p:cNvSpPr>
          <p:nvPr/>
        </p:nvSpPr>
        <p:spPr bwMode="auto">
          <a:xfrm>
            <a:off x="3216276" y="1989138"/>
            <a:ext cx="2663825" cy="955646"/>
          </a:xfrm>
          <a:prstGeom prst="rect">
            <a:avLst/>
          </a:prstGeom>
          <a:noFill/>
          <a:ln w="9525">
            <a:noFill/>
            <a:miter lim="800000"/>
            <a:headEnd/>
            <a:tailEnd/>
          </a:ln>
        </p:spPr>
        <p:txBody>
          <a:bodyPr>
            <a:spAutoFit/>
          </a:bodyPr>
          <a:lstStyle/>
          <a:p>
            <a:pPr eaLnBrk="0" fontAlgn="base" hangingPunct="0">
              <a:lnSpc>
                <a:spcPct val="85000"/>
              </a:lnSpc>
              <a:spcBef>
                <a:spcPct val="0"/>
              </a:spcBef>
              <a:spcAft>
                <a:spcPct val="0"/>
              </a:spcAft>
            </a:pPr>
            <a:r>
              <a:rPr lang="sv-SE" sz="2200">
                <a:solidFill>
                  <a:prstClr val="black"/>
                </a:solidFill>
                <a:latin typeface="Tahoma" pitchFamily="34" charset="0"/>
              </a:rPr>
              <a:t>                 Case       </a:t>
            </a:r>
          </a:p>
          <a:p>
            <a:pPr eaLnBrk="0" fontAlgn="base" hangingPunct="0">
              <a:lnSpc>
                <a:spcPct val="85000"/>
              </a:lnSpc>
              <a:spcBef>
                <a:spcPct val="0"/>
              </a:spcBef>
              <a:spcAft>
                <a:spcPct val="0"/>
              </a:spcAft>
            </a:pPr>
            <a:r>
              <a:rPr lang="sv-SE" sz="2200">
                <a:solidFill>
                  <a:prstClr val="black"/>
                </a:solidFill>
                <a:latin typeface="Tahoma" pitchFamily="34" charset="0"/>
              </a:rPr>
              <a:t>         Management</a:t>
            </a:r>
          </a:p>
          <a:p>
            <a:pPr algn="r" eaLnBrk="0" fontAlgn="base" hangingPunct="0">
              <a:lnSpc>
                <a:spcPct val="85000"/>
              </a:lnSpc>
              <a:spcBef>
                <a:spcPct val="0"/>
              </a:spcBef>
              <a:spcAft>
                <a:spcPct val="0"/>
              </a:spcAft>
            </a:pPr>
            <a:r>
              <a:rPr lang="sv-SE" sz="2200">
                <a:solidFill>
                  <a:prstClr val="black"/>
                </a:solidFill>
                <a:latin typeface="Tahoma" pitchFamily="34" charset="0"/>
              </a:rPr>
              <a:t>Personligt ombud</a:t>
            </a:r>
          </a:p>
        </p:txBody>
      </p:sp>
      <p:sp>
        <p:nvSpPr>
          <p:cNvPr id="22548" name="Text Box 20"/>
          <p:cNvSpPr txBox="1">
            <a:spLocks noChangeArrowheads="1"/>
          </p:cNvSpPr>
          <p:nvPr/>
        </p:nvSpPr>
        <p:spPr bwMode="auto">
          <a:xfrm>
            <a:off x="4872039" y="4652964"/>
            <a:ext cx="2160587" cy="1243417"/>
          </a:xfrm>
          <a:prstGeom prst="rect">
            <a:avLst/>
          </a:prstGeom>
          <a:noFill/>
          <a:ln w="9525">
            <a:noFill/>
            <a:miter lim="800000"/>
            <a:headEnd/>
            <a:tailEnd/>
          </a:ln>
        </p:spPr>
        <p:txBody>
          <a:bodyPr>
            <a:spAutoFit/>
          </a:bodyPr>
          <a:lstStyle/>
          <a:p>
            <a:pPr algn="ctr" eaLnBrk="0" fontAlgn="base" hangingPunct="0">
              <a:lnSpc>
                <a:spcPct val="85000"/>
              </a:lnSpc>
              <a:spcBef>
                <a:spcPct val="0"/>
              </a:spcBef>
              <a:spcAft>
                <a:spcPct val="0"/>
              </a:spcAft>
            </a:pPr>
            <a:r>
              <a:rPr lang="sv-SE" sz="2200">
                <a:solidFill>
                  <a:prstClr val="black"/>
                </a:solidFill>
                <a:latin typeface="Tahoma" pitchFamily="34" charset="0"/>
              </a:rPr>
              <a:t>Gräns-</a:t>
            </a:r>
          </a:p>
          <a:p>
            <a:pPr algn="ctr" eaLnBrk="0" fontAlgn="base" hangingPunct="0">
              <a:lnSpc>
                <a:spcPct val="85000"/>
              </a:lnSpc>
              <a:spcBef>
                <a:spcPct val="0"/>
              </a:spcBef>
              <a:spcAft>
                <a:spcPct val="0"/>
              </a:spcAft>
            </a:pPr>
            <a:r>
              <a:rPr lang="sv-SE" sz="2200">
                <a:solidFill>
                  <a:prstClr val="black"/>
                </a:solidFill>
                <a:latin typeface="Tahoma" pitchFamily="34" charset="0"/>
              </a:rPr>
              <a:t>överskridande möten, team eller grupper</a:t>
            </a:r>
          </a:p>
        </p:txBody>
      </p:sp>
      <p:sp>
        <p:nvSpPr>
          <p:cNvPr id="22549" name="Text Box 21"/>
          <p:cNvSpPr txBox="1">
            <a:spLocks noChangeArrowheads="1"/>
          </p:cNvSpPr>
          <p:nvPr/>
        </p:nvSpPr>
        <p:spPr bwMode="auto">
          <a:xfrm>
            <a:off x="5951538" y="1989138"/>
            <a:ext cx="3384550" cy="1412694"/>
          </a:xfrm>
          <a:prstGeom prst="rect">
            <a:avLst/>
          </a:prstGeom>
          <a:noFill/>
          <a:ln w="9525">
            <a:noFill/>
            <a:miter lim="800000"/>
            <a:headEnd/>
            <a:tailEnd/>
          </a:ln>
        </p:spPr>
        <p:txBody>
          <a:bodyPr>
            <a:spAutoFit/>
          </a:bodyPr>
          <a:lstStyle/>
          <a:p>
            <a:pPr eaLnBrk="0" fontAlgn="base" hangingPunct="0">
              <a:lnSpc>
                <a:spcPct val="85000"/>
              </a:lnSpc>
              <a:spcBef>
                <a:spcPct val="50000"/>
              </a:spcBef>
              <a:spcAft>
                <a:spcPct val="0"/>
              </a:spcAft>
            </a:pPr>
            <a:r>
              <a:rPr lang="sv-SE" sz="2200">
                <a:solidFill>
                  <a:prstClr val="black"/>
                </a:solidFill>
                <a:latin typeface="Tahoma" pitchFamily="34" charset="0"/>
              </a:rPr>
              <a:t>  Partnerskap</a:t>
            </a:r>
          </a:p>
          <a:p>
            <a:pPr eaLnBrk="0" fontAlgn="base" hangingPunct="0">
              <a:lnSpc>
                <a:spcPct val="85000"/>
              </a:lnSpc>
              <a:spcBef>
                <a:spcPct val="0"/>
              </a:spcBef>
              <a:spcAft>
                <a:spcPct val="0"/>
              </a:spcAft>
            </a:pPr>
            <a:r>
              <a:rPr lang="sv-SE" sz="2200">
                <a:solidFill>
                  <a:prstClr val="black"/>
                </a:solidFill>
                <a:latin typeface="Tahoma" pitchFamily="34" charset="0"/>
              </a:rPr>
              <a:t> Formella avtal</a:t>
            </a:r>
          </a:p>
          <a:p>
            <a:pPr eaLnBrk="0" fontAlgn="base" hangingPunct="0">
              <a:lnSpc>
                <a:spcPct val="85000"/>
              </a:lnSpc>
              <a:spcBef>
                <a:spcPct val="0"/>
              </a:spcBef>
              <a:spcAft>
                <a:spcPct val="0"/>
              </a:spcAft>
            </a:pPr>
            <a:r>
              <a:rPr lang="sv-SE" sz="2200">
                <a:solidFill>
                  <a:prstClr val="black"/>
                </a:solidFill>
                <a:latin typeface="Tahoma" pitchFamily="34" charset="0"/>
              </a:rPr>
              <a:t>mellan organisationer</a:t>
            </a:r>
          </a:p>
          <a:p>
            <a:pPr eaLnBrk="0" fontAlgn="base" hangingPunct="0">
              <a:lnSpc>
                <a:spcPct val="85000"/>
              </a:lnSpc>
              <a:spcBef>
                <a:spcPct val="50000"/>
              </a:spcBef>
              <a:spcAft>
                <a:spcPct val="0"/>
              </a:spcAft>
            </a:pPr>
            <a:endParaRPr lang="sv-SE" sz="2200">
              <a:solidFill>
                <a:prstClr val="black"/>
              </a:solidFill>
              <a:latin typeface="Tahoma" pitchFamily="34" charset="0"/>
            </a:endParaRPr>
          </a:p>
        </p:txBody>
      </p:sp>
      <p:sp>
        <p:nvSpPr>
          <p:cNvPr id="22550" name="Oval 22"/>
          <p:cNvSpPr>
            <a:spLocks noChangeArrowheads="1"/>
          </p:cNvSpPr>
          <p:nvPr/>
        </p:nvSpPr>
        <p:spPr bwMode="auto">
          <a:xfrm>
            <a:off x="4295775" y="3068638"/>
            <a:ext cx="3600450" cy="1439862"/>
          </a:xfrm>
          <a:prstGeom prst="ellipse">
            <a:avLst/>
          </a:prstGeom>
          <a:noFill/>
          <a:ln w="57150">
            <a:solidFill>
              <a:srgbClr val="FF0000"/>
            </a:solidFill>
            <a:round/>
            <a:headEnd/>
            <a:tailEnd/>
          </a:ln>
        </p:spPr>
        <p:txBody>
          <a:bodyPr wrap="none" anchor="ctr"/>
          <a:lstStyle/>
          <a:p>
            <a:pPr eaLnBrk="0" fontAlgn="base" hangingPunct="0">
              <a:spcBef>
                <a:spcPct val="0"/>
              </a:spcBef>
              <a:spcAft>
                <a:spcPct val="0"/>
              </a:spcAft>
            </a:pPr>
            <a:endParaRPr lang="sv-SE" sz="2400" b="1">
              <a:solidFill>
                <a:prstClr val="black"/>
              </a:solidFill>
              <a:latin typeface="Times New Roman" pitchFamily="18" charset="0"/>
            </a:endParaRPr>
          </a:p>
        </p:txBody>
      </p:sp>
      <p:sp>
        <p:nvSpPr>
          <p:cNvPr id="21" name="Rubrik 20"/>
          <p:cNvSpPr>
            <a:spLocks noGrp="1"/>
          </p:cNvSpPr>
          <p:nvPr>
            <p:ph type="title"/>
          </p:nvPr>
        </p:nvSpPr>
        <p:spPr>
          <a:xfrm>
            <a:off x="2209800" y="332656"/>
            <a:ext cx="7772400" cy="1143000"/>
          </a:xfrm>
        </p:spPr>
        <p:txBody>
          <a:bodyPr/>
          <a:lstStyle/>
          <a:p>
            <a:pPr algn="ctr"/>
            <a:r>
              <a:rPr lang="sv-SE" sz="3600" dirty="0">
                <a:latin typeface="Arial" pitchFamily="34" charset="0"/>
                <a:cs typeface="Arial" pitchFamily="34" charset="0"/>
              </a:rPr>
              <a:t>Samverkansformer </a:t>
            </a:r>
            <a:br>
              <a:rPr lang="sv-SE" sz="3600" dirty="0">
                <a:latin typeface="Arial" pitchFamily="34" charset="0"/>
                <a:cs typeface="Arial" pitchFamily="34" charset="0"/>
              </a:rPr>
            </a:br>
            <a:r>
              <a:rPr lang="sv-SE" sz="2800" dirty="0">
                <a:latin typeface="Arial" pitchFamily="34" charset="0"/>
                <a:cs typeface="Arial" pitchFamily="34" charset="0"/>
              </a:rPr>
              <a:t>enligt Runo A.</a:t>
            </a:r>
          </a:p>
        </p:txBody>
      </p:sp>
      <p:sp>
        <p:nvSpPr>
          <p:cNvPr id="22" name="Oval 22"/>
          <p:cNvSpPr>
            <a:spLocks noChangeArrowheads="1"/>
          </p:cNvSpPr>
          <p:nvPr/>
        </p:nvSpPr>
        <p:spPr bwMode="auto">
          <a:xfrm>
            <a:off x="1919536" y="1556792"/>
            <a:ext cx="8424936" cy="4536504"/>
          </a:xfrm>
          <a:prstGeom prst="ellipse">
            <a:avLst/>
          </a:prstGeom>
          <a:noFill/>
          <a:ln w="57150">
            <a:solidFill>
              <a:srgbClr val="FF0000"/>
            </a:solidFill>
            <a:round/>
            <a:headEnd/>
            <a:tailEnd/>
          </a:ln>
        </p:spPr>
        <p:txBody>
          <a:bodyPr wrap="none" anchor="ctr"/>
          <a:lstStyle/>
          <a:p>
            <a:pPr eaLnBrk="0" fontAlgn="base" hangingPunct="0">
              <a:spcBef>
                <a:spcPct val="0"/>
              </a:spcBef>
              <a:spcAft>
                <a:spcPct val="0"/>
              </a:spcAft>
            </a:pPr>
            <a:endParaRPr lang="sv-SE" sz="2400" b="1">
              <a:solidFill>
                <a:prstClr val="black"/>
              </a:solidFill>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a:solidFill>
                <a:srgbClr val="000000"/>
              </a:solidFill>
              <a:latin typeface="Times New Roman" pitchFamily="18" charset="0"/>
            </a:endParaRPr>
          </a:p>
        </p:txBody>
      </p:sp>
      <p:sp>
        <p:nvSpPr>
          <p:cNvPr id="22533" name="Rectangle 5"/>
          <p:cNvSpPr>
            <a:spLocks noGrp="1" noChangeArrowheads="1"/>
          </p:cNvSpPr>
          <p:nvPr>
            <p:ph type="title"/>
          </p:nvPr>
        </p:nvSpPr>
        <p:spPr/>
        <p:txBody>
          <a:bodyPr/>
          <a:lstStyle/>
          <a:p>
            <a:r>
              <a:rPr kumimoji="0" lang="sv-SE" sz="36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Calibri" pitchFamily="34" charset="0"/>
                <a:ea typeface="+mj-ea"/>
                <a:cs typeface="Calibri" pitchFamily="34" charset="0"/>
              </a:rPr>
              <a:t>Strukturpåverkan</a:t>
            </a:r>
            <a:r>
              <a:rPr lang="sv-SE" sz="4000" dirty="0"/>
              <a:t/>
            </a:r>
            <a:br>
              <a:rPr lang="sv-SE" sz="4000" dirty="0"/>
            </a:br>
            <a:endParaRPr lang="en-US" sz="4000" dirty="0"/>
          </a:p>
        </p:txBody>
      </p:sp>
      <p:sp>
        <p:nvSpPr>
          <p:cNvPr id="22534" name="Rectangle 6"/>
          <p:cNvSpPr>
            <a:spLocks noGrp="1" noChangeArrowheads="1"/>
          </p:cNvSpPr>
          <p:nvPr>
            <p:ph sz="half" idx="1"/>
          </p:nvPr>
        </p:nvSpPr>
        <p:spPr>
          <a:xfrm>
            <a:off x="1146313" y="1261255"/>
            <a:ext cx="3810000" cy="4755232"/>
          </a:xfrm>
        </p:spPr>
        <p:txBody>
          <a:bodyPr/>
          <a:lstStyle/>
          <a:p>
            <a:r>
              <a:rPr lang="sv-SE" b="1" dirty="0">
                <a:latin typeface="Calibri" pitchFamily="34" charset="0"/>
                <a:cs typeface="Calibri" pitchFamily="34" charset="0"/>
              </a:rPr>
              <a:t>Mjuka strukturer</a:t>
            </a:r>
            <a:r>
              <a:rPr lang="sv-SE" dirty="0">
                <a:latin typeface="Calibri" pitchFamily="34" charset="0"/>
                <a:cs typeface="Calibri" pitchFamily="34" charset="0"/>
              </a:rPr>
              <a:t/>
            </a:r>
            <a:br>
              <a:rPr lang="sv-SE" dirty="0">
                <a:latin typeface="Calibri" pitchFamily="34" charset="0"/>
                <a:cs typeface="Calibri" pitchFamily="34" charset="0"/>
              </a:rPr>
            </a:br>
            <a:r>
              <a:rPr lang="sv-SE" dirty="0">
                <a:latin typeface="Calibri" pitchFamily="34" charset="0"/>
                <a:cs typeface="Calibri" pitchFamily="34" charset="0"/>
              </a:rPr>
              <a:t>- Kunskaper</a:t>
            </a:r>
            <a:br>
              <a:rPr lang="sv-SE" dirty="0">
                <a:latin typeface="Calibri" pitchFamily="34" charset="0"/>
                <a:cs typeface="Calibri" pitchFamily="34" charset="0"/>
              </a:rPr>
            </a:br>
            <a:r>
              <a:rPr lang="sv-SE" dirty="0">
                <a:latin typeface="Calibri" pitchFamily="34" charset="0"/>
                <a:cs typeface="Calibri" pitchFamily="34" charset="0"/>
              </a:rPr>
              <a:t>- Kommunikation</a:t>
            </a:r>
            <a:br>
              <a:rPr lang="sv-SE" dirty="0">
                <a:latin typeface="Calibri" pitchFamily="34" charset="0"/>
                <a:cs typeface="Calibri" pitchFamily="34" charset="0"/>
              </a:rPr>
            </a:br>
            <a:r>
              <a:rPr lang="sv-SE" dirty="0">
                <a:latin typeface="Calibri" pitchFamily="34" charset="0"/>
                <a:cs typeface="Calibri" pitchFamily="34" charset="0"/>
              </a:rPr>
              <a:t>- Ledarskap</a:t>
            </a:r>
            <a:br>
              <a:rPr lang="sv-SE" dirty="0">
                <a:latin typeface="Calibri" pitchFamily="34" charset="0"/>
                <a:cs typeface="Calibri" pitchFamily="34" charset="0"/>
              </a:rPr>
            </a:br>
            <a:r>
              <a:rPr lang="sv-SE" dirty="0">
                <a:latin typeface="Calibri" pitchFamily="34" charset="0"/>
                <a:cs typeface="Calibri" pitchFamily="34" charset="0"/>
              </a:rPr>
              <a:t>- Bemötande</a:t>
            </a:r>
            <a:br>
              <a:rPr lang="sv-SE" dirty="0">
                <a:latin typeface="Calibri" pitchFamily="34" charset="0"/>
                <a:cs typeface="Calibri" pitchFamily="34" charset="0"/>
              </a:rPr>
            </a:br>
            <a:r>
              <a:rPr lang="sv-SE" dirty="0">
                <a:latin typeface="Calibri" pitchFamily="34" charset="0"/>
                <a:cs typeface="Calibri" pitchFamily="34" charset="0"/>
              </a:rPr>
              <a:t>- Synsätt</a:t>
            </a:r>
            <a:br>
              <a:rPr lang="sv-SE" dirty="0">
                <a:latin typeface="Calibri" pitchFamily="34" charset="0"/>
                <a:cs typeface="Calibri" pitchFamily="34" charset="0"/>
              </a:rPr>
            </a:br>
            <a:r>
              <a:rPr lang="sv-SE" dirty="0">
                <a:latin typeface="Calibri" pitchFamily="34" charset="0"/>
                <a:cs typeface="Calibri" pitchFamily="34" charset="0"/>
              </a:rPr>
              <a:t>- Värdegrund</a:t>
            </a:r>
            <a:br>
              <a:rPr lang="sv-SE" dirty="0">
                <a:latin typeface="Calibri" pitchFamily="34" charset="0"/>
                <a:cs typeface="Calibri" pitchFamily="34" charset="0"/>
              </a:rPr>
            </a:br>
            <a:r>
              <a:rPr lang="sv-SE" dirty="0">
                <a:latin typeface="Calibri" pitchFamily="34" charset="0"/>
                <a:cs typeface="Calibri" pitchFamily="34" charset="0"/>
              </a:rPr>
              <a:t>- Förtroende</a:t>
            </a:r>
            <a:br>
              <a:rPr lang="sv-SE" dirty="0">
                <a:latin typeface="Calibri" pitchFamily="34" charset="0"/>
                <a:cs typeface="Calibri" pitchFamily="34" charset="0"/>
              </a:rPr>
            </a:br>
            <a:r>
              <a:rPr lang="sv-SE" dirty="0">
                <a:latin typeface="Calibri" pitchFamily="34" charset="0"/>
                <a:cs typeface="Calibri" pitchFamily="34" charset="0"/>
              </a:rPr>
              <a:t>- Revir och makt</a:t>
            </a:r>
            <a:br>
              <a:rPr lang="sv-SE" dirty="0">
                <a:latin typeface="Calibri" pitchFamily="34" charset="0"/>
                <a:cs typeface="Calibri" pitchFamily="34" charset="0"/>
              </a:rPr>
            </a:br>
            <a:r>
              <a:rPr lang="sv-SE" dirty="0">
                <a:latin typeface="Calibri" pitchFamily="34" charset="0"/>
                <a:cs typeface="Calibri" pitchFamily="34" charset="0"/>
              </a:rPr>
              <a:t>- Lojalitet</a:t>
            </a:r>
            <a:br>
              <a:rPr lang="sv-SE" dirty="0">
                <a:latin typeface="Calibri" pitchFamily="34" charset="0"/>
                <a:cs typeface="Calibri" pitchFamily="34" charset="0"/>
              </a:rPr>
            </a:br>
            <a:r>
              <a:rPr lang="sv-SE" dirty="0">
                <a:latin typeface="Calibri" pitchFamily="34" charset="0"/>
                <a:cs typeface="Calibri" pitchFamily="34" charset="0"/>
              </a:rPr>
              <a:t>- Organisering</a:t>
            </a:r>
            <a:br>
              <a:rPr lang="sv-SE" dirty="0">
                <a:latin typeface="Calibri" pitchFamily="34" charset="0"/>
                <a:cs typeface="Calibri" pitchFamily="34" charset="0"/>
              </a:rPr>
            </a:br>
            <a:endParaRPr lang="sv-SE" dirty="0">
              <a:latin typeface="Calibri" pitchFamily="34" charset="0"/>
              <a:cs typeface="Calibri" pitchFamily="34" charset="0"/>
            </a:endParaRPr>
          </a:p>
        </p:txBody>
      </p:sp>
      <p:sp>
        <p:nvSpPr>
          <p:cNvPr id="11" name="Platshållare för innehåll 10"/>
          <p:cNvSpPr>
            <a:spLocks noGrp="1"/>
          </p:cNvSpPr>
          <p:nvPr>
            <p:ph sz="half" idx="2"/>
          </p:nvPr>
        </p:nvSpPr>
        <p:spPr>
          <a:xfrm>
            <a:off x="6401679" y="1360647"/>
            <a:ext cx="4644008" cy="4755232"/>
          </a:xfrm>
        </p:spPr>
        <p:txBody>
          <a:bodyPr/>
          <a:lstStyle/>
          <a:p>
            <a:r>
              <a:rPr lang="sv-SE" b="1" dirty="0">
                <a:latin typeface="Calibri" pitchFamily="34" charset="0"/>
                <a:cs typeface="Calibri" pitchFamily="34" charset="0"/>
              </a:rPr>
              <a:t>Hårda strukturer</a:t>
            </a:r>
            <a:r>
              <a:rPr lang="sv-SE" dirty="0">
                <a:latin typeface="Calibri" pitchFamily="34" charset="0"/>
                <a:cs typeface="Calibri" pitchFamily="34" charset="0"/>
              </a:rPr>
              <a:t/>
            </a:r>
            <a:br>
              <a:rPr lang="sv-SE" dirty="0">
                <a:latin typeface="Calibri" pitchFamily="34" charset="0"/>
                <a:cs typeface="Calibri" pitchFamily="34" charset="0"/>
              </a:rPr>
            </a:br>
            <a:r>
              <a:rPr lang="sv-SE" dirty="0">
                <a:latin typeface="Calibri" pitchFamily="34" charset="0"/>
                <a:cs typeface="Calibri" pitchFamily="34" charset="0"/>
              </a:rPr>
              <a:t>- Lagar, regleringsbrev</a:t>
            </a:r>
            <a:br>
              <a:rPr lang="sv-SE" dirty="0">
                <a:latin typeface="Calibri" pitchFamily="34" charset="0"/>
                <a:cs typeface="Calibri" pitchFamily="34" charset="0"/>
              </a:rPr>
            </a:br>
            <a:r>
              <a:rPr lang="sv-SE" dirty="0">
                <a:latin typeface="Calibri" pitchFamily="34" charset="0"/>
                <a:cs typeface="Calibri" pitchFamily="34" charset="0"/>
              </a:rPr>
              <a:t>- Myndighetsmål</a:t>
            </a:r>
            <a:br>
              <a:rPr lang="sv-SE" dirty="0">
                <a:latin typeface="Calibri" pitchFamily="34" charset="0"/>
                <a:cs typeface="Calibri" pitchFamily="34" charset="0"/>
              </a:rPr>
            </a:br>
            <a:r>
              <a:rPr lang="sv-SE" dirty="0">
                <a:latin typeface="Calibri" pitchFamily="34" charset="0"/>
                <a:cs typeface="Calibri" pitchFamily="34" charset="0"/>
              </a:rPr>
              <a:t>- Ekonomistyrning, budget, redovisning, kontoplan</a:t>
            </a:r>
            <a:br>
              <a:rPr lang="sv-SE" dirty="0">
                <a:latin typeface="Calibri" pitchFamily="34" charset="0"/>
                <a:cs typeface="Calibri" pitchFamily="34" charset="0"/>
              </a:rPr>
            </a:br>
            <a:r>
              <a:rPr lang="sv-SE" dirty="0">
                <a:latin typeface="Calibri" pitchFamily="34" charset="0"/>
                <a:cs typeface="Calibri" pitchFamily="34" charset="0"/>
              </a:rPr>
              <a:t>- Styrmodeller – NPM, Mål - resultat</a:t>
            </a:r>
            <a:br>
              <a:rPr lang="sv-SE" dirty="0">
                <a:latin typeface="Calibri" pitchFamily="34" charset="0"/>
                <a:cs typeface="Calibri" pitchFamily="34" charset="0"/>
              </a:rPr>
            </a:br>
            <a:r>
              <a:rPr lang="sv-SE" dirty="0">
                <a:latin typeface="Calibri" pitchFamily="34" charset="0"/>
                <a:cs typeface="Calibri" pitchFamily="34" charset="0"/>
              </a:rPr>
              <a:t>- Organisation - ansvar</a:t>
            </a:r>
            <a:br>
              <a:rPr lang="sv-SE" dirty="0">
                <a:latin typeface="Calibri" pitchFamily="34" charset="0"/>
                <a:cs typeface="Calibri" pitchFamily="34" charset="0"/>
              </a:rPr>
            </a:br>
            <a:r>
              <a:rPr lang="sv-SE" dirty="0">
                <a:latin typeface="Calibri" pitchFamily="34" charset="0"/>
                <a:cs typeface="Calibri" pitchFamily="34" charset="0"/>
              </a:rPr>
              <a:t>- Resurser – tid/kompetens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a:xfrm>
            <a:off x="1032413" y="86123"/>
            <a:ext cx="9200322" cy="1143000"/>
          </a:xfrm>
        </p:spPr>
        <p:txBody>
          <a:bodyPr>
            <a:normAutofit/>
          </a:bodyPr>
          <a:lstStyle/>
          <a:p>
            <a:pPr algn="ctr"/>
            <a:r>
              <a:rPr lang="sv-SE" sz="3600" dirty="0">
                <a:latin typeface="Arial" pitchFamily="34" charset="0"/>
                <a:cs typeface="Arial" pitchFamily="34" charset="0"/>
              </a:rPr>
              <a:t>Styrelsen för Samordnings-förbundets bestämmer:</a:t>
            </a:r>
            <a:endParaRPr lang="en-US" sz="3600" dirty="0">
              <a:latin typeface="Arial" pitchFamily="34" charset="0"/>
              <a:cs typeface="Arial" pitchFamily="34" charset="0"/>
            </a:endParaRPr>
          </a:p>
        </p:txBody>
      </p:sp>
      <p:sp>
        <p:nvSpPr>
          <p:cNvPr id="57350" name="Rectangle 6"/>
          <p:cNvSpPr>
            <a:spLocks noGrp="1" noChangeArrowheads="1"/>
          </p:cNvSpPr>
          <p:nvPr>
            <p:ph sz="half" idx="1"/>
          </p:nvPr>
        </p:nvSpPr>
        <p:spPr/>
        <p:txBody>
          <a:bodyPr>
            <a:normAutofit lnSpcReduction="10000"/>
          </a:bodyPr>
          <a:lstStyle/>
          <a:p>
            <a:pPr>
              <a:lnSpc>
                <a:spcPct val="90000"/>
              </a:lnSpc>
              <a:buFontTx/>
              <a:buNone/>
            </a:pPr>
            <a:r>
              <a:rPr lang="sv-SE" sz="2400"/>
              <a:t/>
            </a:r>
            <a:br>
              <a:rPr lang="sv-SE" sz="2400"/>
            </a:br>
            <a:endParaRPr lang="sv-SE" sz="2400"/>
          </a:p>
          <a:p>
            <a:pPr>
              <a:lnSpc>
                <a:spcPct val="90000"/>
              </a:lnSpc>
            </a:pPr>
            <a:endParaRPr lang="en-US" sz="2400"/>
          </a:p>
        </p:txBody>
      </p:sp>
      <p:sp>
        <p:nvSpPr>
          <p:cNvPr id="57351" name="Rectangle 7"/>
          <p:cNvSpPr>
            <a:spLocks noGrp="1" noChangeArrowheads="1"/>
          </p:cNvSpPr>
          <p:nvPr>
            <p:ph sz="half" idx="2"/>
          </p:nvPr>
        </p:nvSpPr>
        <p:spPr>
          <a:xfrm>
            <a:off x="1991544" y="1600201"/>
            <a:ext cx="8208911" cy="4956348"/>
          </a:xfrm>
        </p:spPr>
        <p:txBody>
          <a:bodyPr>
            <a:normAutofit lnSpcReduction="10000"/>
          </a:bodyPr>
          <a:lstStyle/>
          <a:p>
            <a:pPr>
              <a:lnSpc>
                <a:spcPct val="90000"/>
              </a:lnSpc>
            </a:pPr>
            <a:r>
              <a:rPr lang="sv-SE" dirty="0">
                <a:latin typeface="Arial" pitchFamily="34" charset="0"/>
                <a:cs typeface="Arial" pitchFamily="34" charset="0"/>
              </a:rPr>
              <a:t>Om insatserna ska vara strukturella eller operativa eller både och</a:t>
            </a:r>
            <a:br>
              <a:rPr lang="sv-SE" dirty="0">
                <a:latin typeface="Arial" pitchFamily="34" charset="0"/>
                <a:cs typeface="Arial" pitchFamily="34" charset="0"/>
              </a:rPr>
            </a:br>
            <a:endParaRPr lang="sv-SE" dirty="0">
              <a:latin typeface="Arial" pitchFamily="34" charset="0"/>
              <a:cs typeface="Arial" pitchFamily="34" charset="0"/>
            </a:endParaRPr>
          </a:p>
          <a:p>
            <a:pPr>
              <a:lnSpc>
                <a:spcPct val="90000"/>
              </a:lnSpc>
            </a:pPr>
            <a:r>
              <a:rPr lang="sv-SE" dirty="0">
                <a:latin typeface="Arial" pitchFamily="34" charset="0"/>
                <a:cs typeface="Arial" pitchFamily="34" charset="0"/>
              </a:rPr>
              <a:t>Om finansieringen ska vara kort eller lång eller omfatta hela eller delar av insatsen </a:t>
            </a:r>
            <a:br>
              <a:rPr lang="sv-SE" dirty="0">
                <a:latin typeface="Arial" pitchFamily="34" charset="0"/>
                <a:cs typeface="Arial" pitchFamily="34" charset="0"/>
              </a:rPr>
            </a:br>
            <a:endParaRPr lang="sv-SE" dirty="0">
              <a:latin typeface="Arial" pitchFamily="34" charset="0"/>
              <a:cs typeface="Arial" pitchFamily="34" charset="0"/>
            </a:endParaRPr>
          </a:p>
          <a:p>
            <a:pPr>
              <a:lnSpc>
                <a:spcPct val="90000"/>
              </a:lnSpc>
            </a:pPr>
            <a:r>
              <a:rPr lang="sv-SE" dirty="0">
                <a:latin typeface="Arial" pitchFamily="34" charset="0"/>
                <a:cs typeface="Arial" pitchFamily="34" charset="0"/>
              </a:rPr>
              <a:t>Formerna av samverkan</a:t>
            </a:r>
            <a:br>
              <a:rPr lang="sv-SE" dirty="0">
                <a:latin typeface="Arial" pitchFamily="34" charset="0"/>
                <a:cs typeface="Arial" pitchFamily="34" charset="0"/>
              </a:rPr>
            </a:br>
            <a:endParaRPr lang="sv-SE" dirty="0">
              <a:latin typeface="Arial" pitchFamily="34" charset="0"/>
              <a:cs typeface="Arial" pitchFamily="34" charset="0"/>
            </a:endParaRPr>
          </a:p>
          <a:p>
            <a:pPr>
              <a:lnSpc>
                <a:spcPct val="90000"/>
              </a:lnSpc>
            </a:pPr>
            <a:r>
              <a:rPr lang="sv-SE" dirty="0">
                <a:latin typeface="Arial" pitchFamily="34" charset="0"/>
                <a:cs typeface="Arial" pitchFamily="34" charset="0"/>
              </a:rPr>
              <a:t>Om verksamheten ska vara permanent, projekt, integrerad, stödja hela eller delar av </a:t>
            </a:r>
            <a:br>
              <a:rPr lang="sv-SE" dirty="0">
                <a:latin typeface="Arial" pitchFamily="34" charset="0"/>
                <a:cs typeface="Arial" pitchFamily="34" charset="0"/>
              </a:rPr>
            </a:br>
            <a:r>
              <a:rPr lang="sv-SE" dirty="0">
                <a:latin typeface="Arial" pitchFamily="34" charset="0"/>
                <a:cs typeface="Arial" pitchFamily="34" charset="0"/>
              </a:rPr>
              <a:t>en verksamhet</a:t>
            </a:r>
            <a:br>
              <a:rPr lang="sv-SE" dirty="0">
                <a:latin typeface="Arial" pitchFamily="34" charset="0"/>
                <a:cs typeface="Arial" pitchFamily="34" charset="0"/>
              </a:rPr>
            </a:br>
            <a:endParaRPr lang="sv-SE" dirty="0">
              <a:latin typeface="Arial" pitchFamily="34" charset="0"/>
              <a:cs typeface="Arial" pitchFamily="34" charset="0"/>
            </a:endParaRPr>
          </a:p>
          <a:p>
            <a:pPr>
              <a:lnSpc>
                <a:spcPct val="90000"/>
              </a:lnSpc>
            </a:pPr>
            <a:r>
              <a:rPr lang="sv-SE" dirty="0">
                <a:latin typeface="Arial" pitchFamily="34" charset="0"/>
                <a:cs typeface="Arial" pitchFamily="34" charset="0"/>
              </a:rPr>
              <a:t>Om insatserna ska vara strukturpåverkande</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dirty="0">
              <a:solidFill>
                <a:prstClr val="black"/>
              </a:solidFill>
              <a:latin typeface="Times New Roman" pitchFamily="18" charset="0"/>
            </a:endParaRPr>
          </a:p>
        </p:txBody>
      </p:sp>
      <p:sp>
        <p:nvSpPr>
          <p:cNvPr id="6149" name="Rectangle 5"/>
          <p:cNvSpPr>
            <a:spLocks noGrp="1" noChangeArrowheads="1"/>
          </p:cNvSpPr>
          <p:nvPr>
            <p:ph type="title"/>
          </p:nvPr>
        </p:nvSpPr>
        <p:spPr>
          <a:xfrm>
            <a:off x="1981200" y="320040"/>
            <a:ext cx="7239000" cy="732696"/>
          </a:xfrm>
        </p:spPr>
        <p:txBody>
          <a:bodyPr>
            <a:normAutofit/>
          </a:bodyPr>
          <a:lstStyle/>
          <a:p>
            <a:pPr algn="ctr"/>
            <a:r>
              <a:rPr lang="sv-SE" sz="4000" dirty="0"/>
              <a:t>Hur skapa verkstad?</a:t>
            </a:r>
            <a:endParaRPr lang="en-US" sz="3200" dirty="0">
              <a:latin typeface="Arial" pitchFamily="34" charset="0"/>
              <a:cs typeface="Arial" pitchFamily="34" charset="0"/>
            </a:endParaRPr>
          </a:p>
        </p:txBody>
      </p:sp>
      <p:sp>
        <p:nvSpPr>
          <p:cNvPr id="2" name="Platshållare för innehåll 1">
            <a:extLst>
              <a:ext uri="{FF2B5EF4-FFF2-40B4-BE49-F238E27FC236}">
                <a16:creationId xmlns:a16="http://schemas.microsoft.com/office/drawing/2014/main" id="{8911E6D4-2ECF-46F5-95AE-BC9F4726D3B2}"/>
              </a:ext>
            </a:extLst>
          </p:cNvPr>
          <p:cNvSpPr>
            <a:spLocks noGrp="1"/>
          </p:cNvSpPr>
          <p:nvPr>
            <p:ph idx="1"/>
          </p:nvPr>
        </p:nvSpPr>
        <p:spPr>
          <a:xfrm>
            <a:off x="609599" y="1609416"/>
            <a:ext cx="11327297" cy="5139254"/>
          </a:xfrm>
        </p:spPr>
        <p:txBody>
          <a:bodyPr>
            <a:normAutofit/>
          </a:bodyPr>
          <a:lstStyle/>
          <a:p>
            <a:pPr marL="514350" indent="-514350">
              <a:buFont typeface="+mj-lt"/>
              <a:buAutoNum type="arabicPeriod"/>
            </a:pPr>
            <a:r>
              <a:rPr lang="sv-SE" dirty="0"/>
              <a:t>Inventera behov dvs vad är problemet och hur stort är det? I vad mån är det ett samverkansproblem? Görs gärna lokalt av de som möter invånaren</a:t>
            </a:r>
          </a:p>
          <a:p>
            <a:pPr marL="514350" indent="-514350">
              <a:lnSpc>
                <a:spcPct val="170000"/>
              </a:lnSpc>
              <a:buFont typeface="+mj-lt"/>
              <a:buAutoNum type="arabicPeriod"/>
            </a:pPr>
            <a:r>
              <a:rPr lang="sv-SE" dirty="0"/>
              <a:t>Dialog med förbundet om idén/behovet</a:t>
            </a:r>
          </a:p>
          <a:p>
            <a:pPr marL="514350" indent="-514350">
              <a:lnSpc>
                <a:spcPct val="170000"/>
              </a:lnSpc>
              <a:buFont typeface="+mj-lt"/>
              <a:buAutoNum type="arabicPeriod"/>
            </a:pPr>
            <a:r>
              <a:rPr lang="sv-SE" dirty="0"/>
              <a:t>Förbundschef/beredningsgrupp bedömer rimlighet i att gå vidare</a:t>
            </a:r>
          </a:p>
          <a:p>
            <a:pPr marL="514350" indent="-514350">
              <a:lnSpc>
                <a:spcPct val="170000"/>
              </a:lnSpc>
              <a:buFont typeface="+mj-lt"/>
              <a:buAutoNum type="arabicPeriod"/>
            </a:pPr>
            <a:r>
              <a:rPr lang="sv-SE" dirty="0"/>
              <a:t>Styrelsen informeras</a:t>
            </a:r>
          </a:p>
          <a:p>
            <a:pPr marL="514350" indent="-514350">
              <a:lnSpc>
                <a:spcPct val="170000"/>
              </a:lnSpc>
              <a:buFont typeface="+mj-lt"/>
              <a:buAutoNum type="arabicPeriod"/>
            </a:pPr>
            <a:r>
              <a:rPr lang="sv-SE" dirty="0"/>
              <a:t>Komplettera och skriva ansökan </a:t>
            </a:r>
          </a:p>
        </p:txBody>
      </p:sp>
    </p:spTree>
    <p:extLst>
      <p:ext uri="{BB962C8B-B14F-4D97-AF65-F5344CB8AC3E}">
        <p14:creationId xmlns:p14="http://schemas.microsoft.com/office/powerpoint/2010/main" val="56958549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dirty="0">
              <a:solidFill>
                <a:prstClr val="black"/>
              </a:solidFill>
              <a:latin typeface="Times New Roman" pitchFamily="18" charset="0"/>
            </a:endParaRPr>
          </a:p>
        </p:txBody>
      </p:sp>
      <p:sp>
        <p:nvSpPr>
          <p:cNvPr id="6149" name="Rectangle 5"/>
          <p:cNvSpPr>
            <a:spLocks noGrp="1" noChangeArrowheads="1"/>
          </p:cNvSpPr>
          <p:nvPr>
            <p:ph type="title"/>
          </p:nvPr>
        </p:nvSpPr>
        <p:spPr/>
        <p:txBody>
          <a:bodyPr>
            <a:normAutofit/>
          </a:bodyPr>
          <a:lstStyle/>
          <a:p>
            <a:pPr algn="ctr"/>
            <a:r>
              <a:rPr lang="sv-SE"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Hur skapa verkstad</a:t>
            </a:r>
            <a:r>
              <a:rPr lang="sv-SE" sz="4000" dirty="0"/>
              <a:t/>
            </a:r>
            <a:br>
              <a:rPr lang="sv-SE" sz="4000" dirty="0"/>
            </a:b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2239618" y="1599477"/>
            <a:ext cx="8442325" cy="4846320"/>
          </a:xfrm>
        </p:spPr>
        <p:txBody>
          <a:bodyPr/>
          <a:lstStyle/>
          <a:p>
            <a:pPr marL="0" indent="0">
              <a:buNone/>
            </a:pPr>
            <a:r>
              <a:rPr lang="sv-SE" dirty="0">
                <a:solidFill>
                  <a:schemeClr val="tx2">
                    <a:lumMod val="75000"/>
                  </a:schemeClr>
                </a:solidFill>
              </a:rPr>
              <a:t>6</a:t>
            </a:r>
            <a:r>
              <a:rPr lang="sv-SE" dirty="0"/>
              <a:t>. Ansökan innehåller:</a:t>
            </a:r>
            <a:br>
              <a:rPr lang="sv-SE" dirty="0"/>
            </a:br>
            <a:r>
              <a:rPr lang="sv-SE" dirty="0"/>
              <a:t/>
            </a:r>
            <a:br>
              <a:rPr lang="sv-SE" dirty="0"/>
            </a:br>
            <a:r>
              <a:rPr lang="sv-SE" dirty="0"/>
              <a:t>- Problemformulering</a:t>
            </a:r>
            <a:br>
              <a:rPr lang="sv-SE" dirty="0"/>
            </a:br>
            <a:r>
              <a:rPr lang="sv-SE" dirty="0"/>
              <a:t>- Förslag till insats och insatsens innehåll</a:t>
            </a:r>
            <a:br>
              <a:rPr lang="sv-SE" dirty="0"/>
            </a:br>
            <a:r>
              <a:rPr lang="sv-SE" dirty="0"/>
              <a:t>- Uppskattat resultat </a:t>
            </a:r>
            <a:br>
              <a:rPr lang="sv-SE" dirty="0"/>
            </a:br>
            <a:r>
              <a:rPr lang="sv-SE" dirty="0"/>
              <a:t>- Insatsens organisation och organisering</a:t>
            </a:r>
            <a:br>
              <a:rPr lang="sv-SE" dirty="0"/>
            </a:br>
            <a:r>
              <a:rPr lang="sv-SE" dirty="0"/>
              <a:t>- Förslag på hur den ska utvärderas</a:t>
            </a:r>
            <a:br>
              <a:rPr lang="sv-SE" dirty="0"/>
            </a:br>
            <a:r>
              <a:rPr lang="sv-SE" dirty="0"/>
              <a:t>- Långsiktighet – implementering</a:t>
            </a:r>
            <a:br>
              <a:rPr lang="sv-SE" dirty="0"/>
            </a:br>
            <a:r>
              <a:rPr lang="sv-SE" dirty="0"/>
              <a:t>- Kostnad för förbundet och </a:t>
            </a:r>
            <a:r>
              <a:rPr lang="sv-SE" dirty="0" err="1"/>
              <a:t>ev</a:t>
            </a:r>
            <a:r>
              <a:rPr lang="sv-SE" dirty="0"/>
              <a:t> medfinansiärer </a:t>
            </a:r>
          </a:p>
        </p:txBody>
      </p:sp>
    </p:spTree>
    <p:extLst>
      <p:ext uri="{BB962C8B-B14F-4D97-AF65-F5344CB8AC3E}">
        <p14:creationId xmlns:p14="http://schemas.microsoft.com/office/powerpoint/2010/main" val="419265743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ChangeArrowheads="1"/>
          </p:cNvSpPr>
          <p:nvPr/>
        </p:nvSpPr>
        <p:spPr bwMode="auto">
          <a:xfrm>
            <a:off x="2209800" y="1981200"/>
            <a:ext cx="7924800" cy="4114800"/>
          </a:xfrm>
          <a:prstGeom prst="rect">
            <a:avLst/>
          </a:prstGeom>
          <a:noFill/>
          <a:ln w="9525">
            <a:noFill/>
            <a:miter lim="800000"/>
            <a:headEnd/>
            <a:tailEnd/>
          </a:ln>
          <a:effectLst/>
        </p:spPr>
        <p:txBody>
          <a:bodyPr/>
          <a:lstStyle/>
          <a:p>
            <a:pPr marL="342900" indent="-342900">
              <a:spcBef>
                <a:spcPct val="20000"/>
              </a:spcBef>
              <a:buFontTx/>
              <a:buChar char="•"/>
            </a:pPr>
            <a:endParaRPr lang="en-US" sz="3200" b="1" i="1">
              <a:latin typeface="Times New Roman" pitchFamily="18" charset="0"/>
              <a:cs typeface="Times New Roman" pitchFamily="18" charset="0"/>
            </a:endParaRPr>
          </a:p>
        </p:txBody>
      </p:sp>
      <p:sp>
        <p:nvSpPr>
          <p:cNvPr id="498696" name="Rectangle 8"/>
          <p:cNvSpPr>
            <a:spLocks noChangeArrowheads="1"/>
          </p:cNvSpPr>
          <p:nvPr/>
        </p:nvSpPr>
        <p:spPr bwMode="auto">
          <a:xfrm>
            <a:off x="1981200" y="-171450"/>
            <a:ext cx="8229600" cy="1143000"/>
          </a:xfrm>
          <a:prstGeom prst="rect">
            <a:avLst/>
          </a:prstGeom>
          <a:noFill/>
          <a:ln w="9525">
            <a:noFill/>
            <a:miter lim="800000"/>
            <a:headEnd/>
            <a:tailEnd/>
          </a:ln>
          <a:effectLst/>
        </p:spPr>
        <p:txBody>
          <a:bodyPr anchor="ctr"/>
          <a:lstStyle/>
          <a:p>
            <a:pPr algn="ctr"/>
            <a:r>
              <a:rPr lang="sv-SE"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Exempel - Arbetsmarkandstorget</a:t>
            </a:r>
            <a:endParaRPr lang="en-US" sz="3600" dirty="0">
              <a:solidFill>
                <a:schemeClr val="tx2"/>
              </a:solidFill>
            </a:endParaRPr>
          </a:p>
        </p:txBody>
      </p:sp>
      <p:sp>
        <p:nvSpPr>
          <p:cNvPr id="498697" name="Rectangle 9"/>
          <p:cNvSpPr>
            <a:spLocks noGrp="1" noChangeArrowheads="1"/>
          </p:cNvSpPr>
          <p:nvPr>
            <p:ph type="body" idx="1"/>
          </p:nvPr>
        </p:nvSpPr>
        <p:spPr>
          <a:xfrm>
            <a:off x="884583" y="400050"/>
            <a:ext cx="10585174" cy="6119813"/>
          </a:xfrm>
        </p:spPr>
        <p:txBody>
          <a:bodyPr/>
          <a:lstStyle/>
          <a:p>
            <a:pPr marL="1588" indent="14288" algn="ctr">
              <a:lnSpc>
                <a:spcPct val="90000"/>
              </a:lnSpc>
              <a:buNone/>
            </a:pPr>
            <a:r>
              <a:rPr lang="sv-SE" b="1" dirty="0"/>
              <a:t>- </a:t>
            </a:r>
          </a:p>
          <a:p>
            <a:pPr marL="1588" indent="0">
              <a:lnSpc>
                <a:spcPct val="90000"/>
              </a:lnSpc>
              <a:buNone/>
            </a:pPr>
            <a:endParaRPr lang="sv-SE" b="1" dirty="0"/>
          </a:p>
          <a:p>
            <a:pPr marL="458788" indent="-457200">
              <a:lnSpc>
                <a:spcPct val="90000"/>
              </a:lnSpc>
            </a:pPr>
            <a:r>
              <a:rPr lang="sv-SE" b="1" dirty="0"/>
              <a:t>Problemet</a:t>
            </a:r>
          </a:p>
          <a:p>
            <a:pPr marL="1588" indent="14288">
              <a:lnSpc>
                <a:spcPct val="90000"/>
              </a:lnSpc>
              <a:buNone/>
            </a:pPr>
            <a:r>
              <a:rPr lang="sv-SE" dirty="0"/>
              <a:t>Medborgaren vandrar runt mellan myndigheterna, får inget samlat bemötande och därmed inte rätt insats. Insatser samplaneras inte vilket leder till problem med försörjningen utifrån de olika systemen. Bristen på samverkan innebär att det är svårt för handläggarna att få kontakt med kollegor på andra myndigheter. De saknar också kunskap om andras regelverk och insatser.</a:t>
            </a:r>
            <a:r>
              <a:rPr lang="sv-SE" sz="2400" dirty="0"/>
              <a:t> </a:t>
            </a:r>
          </a:p>
          <a:p>
            <a:pPr marL="1588" indent="14288">
              <a:lnSpc>
                <a:spcPct val="90000"/>
              </a:lnSpc>
              <a:buNone/>
            </a:pPr>
            <a:endParaRPr lang="sv-SE" sz="2400" dirty="0"/>
          </a:p>
          <a:p>
            <a:pPr marL="1588" indent="14288">
              <a:lnSpc>
                <a:spcPct val="90000"/>
              </a:lnSpc>
            </a:pPr>
            <a:r>
              <a:rPr lang="sv-SE" b="1" dirty="0"/>
              <a:t> Uppdrag</a:t>
            </a:r>
          </a:p>
          <a:p>
            <a:pPr marL="1588" indent="14288">
              <a:lnSpc>
                <a:spcPct val="90000"/>
              </a:lnSpc>
              <a:buNone/>
            </a:pPr>
            <a:r>
              <a:rPr lang="sv-SE" sz="2400" dirty="0"/>
              <a:t>Organisera verksamhet för arbetslösa Hisingsbor med försörjningsstöd och ge ett tidigt och samlat bemötande med samordnade insatser genom samlokalisering och gemensamma handlingsplaner.</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ChangeArrowheads="1"/>
          </p:cNvSpPr>
          <p:nvPr/>
        </p:nvSpPr>
        <p:spPr bwMode="auto">
          <a:xfrm>
            <a:off x="2209800" y="1981200"/>
            <a:ext cx="7924800" cy="4114800"/>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endParaRPr lang="en-US" sz="3200" b="1" i="1">
              <a:solidFill>
                <a:prstClr val="black"/>
              </a:solidFill>
              <a:latin typeface="Times New Roman" pitchFamily="18" charset="0"/>
              <a:cs typeface="Times New Roman" pitchFamily="18" charset="0"/>
            </a:endParaRPr>
          </a:p>
        </p:txBody>
      </p:sp>
      <p:sp>
        <p:nvSpPr>
          <p:cNvPr id="502792" name="Rectangle 8"/>
          <p:cNvSpPr>
            <a:spLocks noChangeArrowheads="1"/>
          </p:cNvSpPr>
          <p:nvPr/>
        </p:nvSpPr>
        <p:spPr bwMode="auto">
          <a:xfrm>
            <a:off x="1215887" y="0"/>
            <a:ext cx="8229600" cy="1143000"/>
          </a:xfrm>
          <a:prstGeom prst="rect">
            <a:avLst/>
          </a:prstGeom>
          <a:noFill/>
          <a:ln w="9525">
            <a:noFill/>
            <a:miter lim="800000"/>
            <a:headEnd/>
            <a:tailEnd/>
          </a:ln>
          <a:effectLst/>
        </p:spPr>
        <p:txBody>
          <a:bodyPr anchor="ctr"/>
          <a:lstStyle/>
          <a:p>
            <a:pPr algn="ctr" fontAlgn="base">
              <a:spcBef>
                <a:spcPct val="0"/>
              </a:spcBef>
              <a:spcAft>
                <a:spcPct val="0"/>
              </a:spcAft>
            </a:pPr>
            <a:r>
              <a:rPr lang="sv-SE" sz="36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Exempel - </a:t>
            </a:r>
            <a:r>
              <a:rPr lang="sv-SE" sz="36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ViCan</a:t>
            </a:r>
            <a:endParaRPr lang="en-US" sz="3600" dirty="0">
              <a:solidFill>
                <a:srgbClr val="B13F9A"/>
              </a:solidFill>
              <a:latin typeface="Times New Roman" pitchFamily="18" charset="0"/>
            </a:endParaRPr>
          </a:p>
        </p:txBody>
      </p:sp>
      <p:sp>
        <p:nvSpPr>
          <p:cNvPr id="502793" name="Rectangle 9"/>
          <p:cNvSpPr>
            <a:spLocks noGrp="1" noChangeArrowheads="1"/>
          </p:cNvSpPr>
          <p:nvPr>
            <p:ph type="body" idx="4294967295"/>
          </p:nvPr>
        </p:nvSpPr>
        <p:spPr>
          <a:xfrm>
            <a:off x="1123122" y="1378640"/>
            <a:ext cx="10535478" cy="5000625"/>
          </a:xfrm>
        </p:spPr>
        <p:txBody>
          <a:bodyPr/>
          <a:lstStyle/>
          <a:p>
            <a:pPr marL="0" indent="0">
              <a:lnSpc>
                <a:spcPct val="80000"/>
              </a:lnSpc>
            </a:pPr>
            <a:r>
              <a:rPr lang="sv-SE" sz="2800" b="1" dirty="0"/>
              <a:t> Varför</a:t>
            </a:r>
          </a:p>
          <a:p>
            <a:pPr marL="0" indent="0">
              <a:lnSpc>
                <a:spcPct val="80000"/>
              </a:lnSpc>
              <a:buNone/>
            </a:pPr>
            <a:r>
              <a:rPr lang="sv-SE" sz="2400" dirty="0"/>
              <a:t>Många av dem som under långa perioder står utanför arbetsmarknaden har svårt att komma tillbaka. Behovet av anpassad arbetsträning och samordning är stort. Många har kontakt med flera myndigheter för sin rehabilitering och försörjning. Dessutom medför långa sjukskrivningsperioder passivitet, isolering och dålig självkänsla, behovet av aktivitet stort.</a:t>
            </a:r>
            <a:br>
              <a:rPr lang="sv-SE" sz="2400" dirty="0"/>
            </a:br>
            <a:endParaRPr lang="sv-SE" sz="2400" dirty="0"/>
          </a:p>
          <a:p>
            <a:pPr marL="0" indent="0">
              <a:lnSpc>
                <a:spcPct val="80000"/>
              </a:lnSpc>
            </a:pPr>
            <a:r>
              <a:rPr lang="sv-SE" sz="2800" b="1" dirty="0"/>
              <a:t> Uppdrag</a:t>
            </a:r>
          </a:p>
          <a:p>
            <a:pPr marL="0" indent="0">
              <a:lnSpc>
                <a:spcPct val="80000"/>
              </a:lnSpc>
              <a:buNone/>
            </a:pPr>
            <a:r>
              <a:rPr lang="sv-SE" sz="2400" dirty="0"/>
              <a:t>Att organisera verksamhet med bred kompetens för att kunna göra en samlad analys av individens arbetsförmåga när arbetsförmågan är oklar och därmed identifiera vilka insatser som behövs för att individen ska kunna gå vidare i sin process mot egen försörjning.</a:t>
            </a:r>
            <a:r>
              <a:rPr lang="sv-SE" sz="2800" dirty="0"/>
              <a:t> </a:t>
            </a:r>
            <a:endParaRPr lang="en-US" sz="2800" dirty="0"/>
          </a:p>
          <a:p>
            <a:pPr marL="0" indent="0">
              <a:lnSpc>
                <a:spcPct val="80000"/>
              </a:lnSpc>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6149" name="Rectangle 5"/>
          <p:cNvSpPr>
            <a:spLocks noGrp="1" noChangeArrowheads="1"/>
          </p:cNvSpPr>
          <p:nvPr>
            <p:ph type="title"/>
          </p:nvPr>
        </p:nvSpPr>
        <p:spPr>
          <a:xfrm>
            <a:off x="466381" y="395810"/>
            <a:ext cx="3268337" cy="727910"/>
          </a:xfrm>
        </p:spPr>
        <p:txBody>
          <a:bodyPr>
            <a:normAutofit fontScale="90000"/>
          </a:bodyPr>
          <a:lstStyle/>
          <a:p>
            <a:r>
              <a:rPr lang="sv-SE" sz="4000" dirty="0"/>
              <a:t/>
            </a:r>
            <a:br>
              <a:rPr lang="sv-SE" sz="4000" dirty="0"/>
            </a:br>
            <a:r>
              <a:rPr lang="sv-SE" sz="4000" dirty="0"/>
              <a:t>Repetition</a:t>
            </a: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1919536" y="1484784"/>
            <a:ext cx="7643192" cy="4126240"/>
          </a:xfrm>
        </p:spPr>
        <p:txBody>
          <a:bodyPr/>
          <a:lstStyle/>
          <a:p>
            <a:pPr eaLnBrk="0" hangingPunct="0">
              <a:lnSpc>
                <a:spcPct val="150000"/>
              </a:lnSpc>
              <a:spcBef>
                <a:spcPct val="50000"/>
              </a:spcBef>
              <a:buSzPct val="100000"/>
              <a:buNone/>
            </a:pPr>
            <a:r>
              <a:rPr lang="sv-SE" sz="2800" i="1" dirty="0"/>
              <a:t>   Samverkan är inte ett tillstånd som går att uppnå vid ett givet tillfälle utan en ständigt levande process som varje dag måste erövras, etableras och ständigt underhållas. </a:t>
            </a:r>
          </a:p>
          <a:p>
            <a:pPr algn="r" eaLnBrk="0" hangingPunct="0">
              <a:spcBef>
                <a:spcPct val="50000"/>
              </a:spcBef>
              <a:buSzPct val="100000"/>
              <a:buNone/>
            </a:pPr>
            <a:r>
              <a:rPr lang="sv-SE" dirty="0"/>
              <a:t>  (</a:t>
            </a:r>
            <a:r>
              <a:rPr lang="sv-SE" i="1" dirty="0"/>
              <a:t>Samverkansutredningens betänkande </a:t>
            </a:r>
            <a:br>
              <a:rPr lang="sv-SE" i="1" dirty="0"/>
            </a:br>
            <a:r>
              <a:rPr lang="sv-SE" i="1" dirty="0"/>
              <a:t>SOU 2000:114)</a:t>
            </a:r>
          </a:p>
          <a:p>
            <a:endParaRPr lang="sv-SE"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a:spLocks noGrp="1"/>
          </p:cNvSpPr>
          <p:nvPr/>
        </p:nvSpPr>
        <p:spPr bwMode="auto">
          <a:xfrm>
            <a:off x="2997993" y="4089400"/>
            <a:ext cx="6400800" cy="17526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spcAft>
                <a:spcPts val="0"/>
              </a:spcAft>
              <a:defRPr/>
            </a:pPr>
            <a:endParaRPr lang="sv-SE" sz="1800">
              <a:solidFill>
                <a:prstClr val="black">
                  <a:tint val="75000"/>
                </a:prstClr>
              </a:solidFill>
              <a:latin typeface="Trebuchet MS"/>
            </a:endParaRPr>
          </a:p>
        </p:txBody>
      </p:sp>
      <p:sp>
        <p:nvSpPr>
          <p:cNvPr id="6" name="Ellips 5"/>
          <p:cNvSpPr/>
          <p:nvPr/>
        </p:nvSpPr>
        <p:spPr>
          <a:xfrm>
            <a:off x="2459596" y="614771"/>
            <a:ext cx="7272808" cy="59766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sv-SE"/>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sv-SE" dirty="0">
              <a:ln w="57150">
                <a:solidFill>
                  <a:srgbClr val="B83D68"/>
                </a:solidFill>
              </a:ln>
              <a:solidFill>
                <a:prstClr val="white"/>
              </a:solidFill>
              <a:latin typeface="Trebuchet MS"/>
            </a:endParaRPr>
          </a:p>
        </p:txBody>
      </p:sp>
      <p:sp>
        <p:nvSpPr>
          <p:cNvPr id="7" name="textruta 5"/>
          <p:cNvSpPr txBox="1">
            <a:spLocks noChangeArrowheads="1"/>
          </p:cNvSpPr>
          <p:nvPr/>
        </p:nvSpPr>
        <p:spPr bwMode="auto">
          <a:xfrm flipH="1">
            <a:off x="4452427" y="1019237"/>
            <a:ext cx="1836737" cy="2215991"/>
          </a:xfrm>
          <a:prstGeom prst="rect">
            <a:avLst/>
          </a:prstGeom>
          <a:noFill/>
          <a:ln w="9525">
            <a:no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sv-SE" sz="2000" b="1" dirty="0">
                <a:solidFill>
                  <a:prstClr val="black"/>
                </a:solidFill>
              </a:rPr>
              <a:t>Integrerad</a:t>
            </a:r>
          </a:p>
          <a:p>
            <a:r>
              <a:rPr lang="sv-SE" sz="2000" b="1" dirty="0">
                <a:solidFill>
                  <a:prstClr val="black"/>
                </a:solidFill>
              </a:rPr>
              <a:t>Samverkan mellan </a:t>
            </a:r>
          </a:p>
          <a:p>
            <a:r>
              <a:rPr lang="sv-SE" sz="2000" b="1" dirty="0">
                <a:solidFill>
                  <a:prstClr val="black"/>
                </a:solidFill>
              </a:rPr>
              <a:t>Myndigheter - team</a:t>
            </a:r>
          </a:p>
          <a:p>
            <a:r>
              <a:rPr lang="sv-SE" sz="2000" i="1" dirty="0">
                <a:solidFill>
                  <a:prstClr val="black"/>
                </a:solidFill>
              </a:rPr>
              <a:t>TSR, A-torget</a:t>
            </a:r>
          </a:p>
          <a:p>
            <a:endParaRPr lang="sv-SE" b="1" dirty="0">
              <a:solidFill>
                <a:prstClr val="black"/>
              </a:solidFill>
            </a:endParaRPr>
          </a:p>
        </p:txBody>
      </p:sp>
      <p:sp>
        <p:nvSpPr>
          <p:cNvPr id="8" name="textruta 8"/>
          <p:cNvSpPr txBox="1">
            <a:spLocks noChangeArrowheads="1"/>
          </p:cNvSpPr>
          <p:nvPr/>
        </p:nvSpPr>
        <p:spPr bwMode="auto">
          <a:xfrm>
            <a:off x="6439476" y="1349910"/>
            <a:ext cx="2592388" cy="1323439"/>
          </a:xfrm>
          <a:prstGeom prst="rect">
            <a:avLst/>
          </a:prstGeom>
          <a:noFill/>
          <a:ln w="9525">
            <a:no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sv-SE" sz="2000" b="1" dirty="0">
                <a:solidFill>
                  <a:prstClr val="black"/>
                </a:solidFill>
              </a:rPr>
              <a:t>Utredande och rehabiliterande team/profession</a:t>
            </a:r>
          </a:p>
          <a:p>
            <a:r>
              <a:rPr lang="sv-SE" sz="2000" i="1" dirty="0">
                <a:solidFill>
                  <a:prstClr val="black"/>
                </a:solidFill>
              </a:rPr>
              <a:t>ViCan, MMR</a:t>
            </a:r>
          </a:p>
        </p:txBody>
      </p:sp>
      <p:sp>
        <p:nvSpPr>
          <p:cNvPr id="9" name="textruta 12"/>
          <p:cNvSpPr txBox="1">
            <a:spLocks noChangeArrowheads="1"/>
          </p:cNvSpPr>
          <p:nvPr/>
        </p:nvSpPr>
        <p:spPr bwMode="auto">
          <a:xfrm flipH="1">
            <a:off x="2910552" y="3004291"/>
            <a:ext cx="2702972" cy="1938992"/>
          </a:xfrm>
          <a:prstGeom prst="rect">
            <a:avLst/>
          </a:prstGeom>
          <a:noFill/>
          <a:ln w="9525">
            <a:noFill/>
            <a:miter lim="800000"/>
            <a:headEnd/>
            <a:tailEnd/>
          </a:ln>
        </p:spPr>
        <p:txBody>
          <a:bodyPr wrap="square">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sv-SE" sz="2000" b="1" dirty="0">
                <a:solidFill>
                  <a:prstClr val="black"/>
                </a:solidFill>
              </a:rPr>
              <a:t>Resursförstärkning</a:t>
            </a:r>
          </a:p>
          <a:p>
            <a:r>
              <a:rPr lang="sv-SE" sz="2000" b="1" dirty="0">
                <a:solidFill>
                  <a:prstClr val="black"/>
                </a:solidFill>
              </a:rPr>
              <a:t>till individen</a:t>
            </a:r>
            <a:endParaRPr lang="sv-SE" sz="2000" dirty="0">
              <a:solidFill>
                <a:prstClr val="black"/>
              </a:solidFill>
            </a:endParaRPr>
          </a:p>
          <a:p>
            <a:r>
              <a:rPr lang="sv-SE" sz="2000" dirty="0">
                <a:solidFill>
                  <a:prstClr val="black"/>
                </a:solidFill>
              </a:rPr>
              <a:t>Insatser i grupp eller enskilt av professionella             </a:t>
            </a:r>
            <a:r>
              <a:rPr lang="sv-SE" sz="2000" i="1" dirty="0">
                <a:solidFill>
                  <a:prstClr val="black"/>
                </a:solidFill>
              </a:rPr>
              <a:t>Unga Vuxna, MSBH, DISA, </a:t>
            </a:r>
            <a:r>
              <a:rPr lang="sv-SE" sz="2000" i="1" dirty="0" err="1">
                <a:solidFill>
                  <a:prstClr val="black"/>
                </a:solidFill>
              </a:rPr>
              <a:t>Hälsodisken</a:t>
            </a:r>
            <a:r>
              <a:rPr lang="sv-SE" sz="2000" dirty="0">
                <a:solidFill>
                  <a:prstClr val="black"/>
                </a:solidFill>
              </a:rPr>
              <a:t>, </a:t>
            </a:r>
          </a:p>
        </p:txBody>
      </p:sp>
      <p:sp>
        <p:nvSpPr>
          <p:cNvPr id="10" name="textruta 13"/>
          <p:cNvSpPr txBox="1">
            <a:spLocks noChangeArrowheads="1"/>
          </p:cNvSpPr>
          <p:nvPr/>
        </p:nvSpPr>
        <p:spPr bwMode="auto">
          <a:xfrm flipH="1">
            <a:off x="6314064" y="3100435"/>
            <a:ext cx="2843212" cy="1600438"/>
          </a:xfrm>
          <a:prstGeom prst="rect">
            <a:avLst/>
          </a:prstGeom>
          <a:noFill/>
          <a:ln w="9525">
            <a:no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sv-SE" sz="2000" b="1" dirty="0">
                <a:solidFill>
                  <a:prstClr val="black"/>
                </a:solidFill>
              </a:rPr>
              <a:t>Resursförstärkning</a:t>
            </a:r>
          </a:p>
          <a:p>
            <a:r>
              <a:rPr lang="sv-SE" sz="2000" b="1" dirty="0">
                <a:solidFill>
                  <a:prstClr val="black"/>
                </a:solidFill>
              </a:rPr>
              <a:t>till handläggare</a:t>
            </a:r>
          </a:p>
          <a:p>
            <a:r>
              <a:rPr lang="sv-SE" sz="2000" i="1" dirty="0">
                <a:solidFill>
                  <a:prstClr val="black"/>
                </a:solidFill>
              </a:rPr>
              <a:t>Köp av medicinska tjänster,      </a:t>
            </a:r>
            <a:r>
              <a:rPr lang="sv-SE" sz="2000" i="1" dirty="0" err="1">
                <a:solidFill>
                  <a:prstClr val="black"/>
                </a:solidFill>
              </a:rPr>
              <a:t>Noll-klassade</a:t>
            </a:r>
            <a:endParaRPr lang="sv-SE" sz="2000" i="1" dirty="0">
              <a:solidFill>
                <a:prstClr val="black"/>
              </a:solidFill>
            </a:endParaRPr>
          </a:p>
          <a:p>
            <a:endParaRPr lang="sv-SE" dirty="0">
              <a:solidFill>
                <a:prstClr val="black"/>
              </a:solidFill>
            </a:endParaRPr>
          </a:p>
        </p:txBody>
      </p:sp>
      <p:sp>
        <p:nvSpPr>
          <p:cNvPr id="11" name="textruta 14"/>
          <p:cNvSpPr txBox="1">
            <a:spLocks noChangeArrowheads="1"/>
          </p:cNvSpPr>
          <p:nvPr/>
        </p:nvSpPr>
        <p:spPr bwMode="auto">
          <a:xfrm flipH="1">
            <a:off x="5107564" y="4507378"/>
            <a:ext cx="3924300" cy="1908215"/>
          </a:xfrm>
          <a:prstGeom prst="rect">
            <a:avLst/>
          </a:prstGeom>
          <a:noFill/>
          <a:ln w="9525">
            <a:no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sv-SE" b="1" dirty="0">
              <a:solidFill>
                <a:prstClr val="black"/>
              </a:solidFill>
            </a:endParaRPr>
          </a:p>
          <a:p>
            <a:r>
              <a:rPr lang="sv-SE" sz="2000" b="1" dirty="0">
                <a:solidFill>
                  <a:prstClr val="black"/>
                </a:solidFill>
              </a:rPr>
              <a:t>Utvecklingsarenor/Mötesplatser</a:t>
            </a:r>
          </a:p>
          <a:p>
            <a:r>
              <a:rPr lang="sv-SE" sz="2000" i="1" dirty="0" err="1">
                <a:solidFill>
                  <a:prstClr val="black"/>
                </a:solidFill>
              </a:rPr>
              <a:t>DELTA-dagar</a:t>
            </a:r>
            <a:r>
              <a:rPr lang="sv-SE" sz="2000" i="1" dirty="0">
                <a:solidFill>
                  <a:prstClr val="black"/>
                </a:solidFill>
              </a:rPr>
              <a:t>, Samordnarmöten, Kompletterande arbetsmarknad, Uppföljning, Utvärdering,  Värdegrunden</a:t>
            </a:r>
          </a:p>
        </p:txBody>
      </p:sp>
      <p:sp>
        <p:nvSpPr>
          <p:cNvPr id="12" name="textruta 17"/>
          <p:cNvSpPr txBox="1">
            <a:spLocks noChangeArrowheads="1"/>
          </p:cNvSpPr>
          <p:nvPr/>
        </p:nvSpPr>
        <p:spPr bwMode="auto">
          <a:xfrm>
            <a:off x="2783632" y="188640"/>
            <a:ext cx="7056784" cy="523220"/>
          </a:xfrm>
          <a:prstGeom prst="rect">
            <a:avLst/>
          </a:prstGeom>
          <a:noFill/>
          <a:ln w="9525">
            <a:noFill/>
            <a:miter lim="800000"/>
            <a:headEnd/>
            <a:tailEnd/>
          </a:ln>
        </p:spPr>
        <p:txBody>
          <a:bodyPr wrap="square">
            <a:spAutoFit/>
          </a:bodyPr>
          <a:ls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sv-SE" sz="2400" b="1" dirty="0">
                <a:solidFill>
                  <a:prstClr val="black"/>
                </a:solidFill>
              </a:rPr>
              <a:t>       </a:t>
            </a:r>
            <a:r>
              <a:rPr lang="sv-SE" sz="2800" b="1" dirty="0" err="1">
                <a:solidFill>
                  <a:prstClr val="black"/>
                </a:solidFill>
              </a:rPr>
              <a:t>DELTA-arenan</a:t>
            </a:r>
            <a:r>
              <a:rPr lang="sv-SE" sz="2800" b="1" dirty="0">
                <a:solidFill>
                  <a:prstClr val="black"/>
                </a:solidFill>
              </a:rPr>
              <a:t> – exempel på insatser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1775520" y="260350"/>
            <a:ext cx="8542684" cy="1143000"/>
          </a:xfrm>
        </p:spPr>
        <p:txBody>
          <a:bodyPr>
            <a:normAutofit/>
          </a:bodyPr>
          <a:lstStyle/>
          <a:p>
            <a:pPr algn="ctr"/>
            <a:r>
              <a:rPr lang="sv-SE" sz="3600" dirty="0">
                <a:latin typeface="Calibri" pitchFamily="34" charset="0"/>
                <a:cs typeface="Calibri" pitchFamily="34" charset="0"/>
              </a:rPr>
              <a:t>Samverkan är svårt - Varför är det så? </a:t>
            </a:r>
            <a:r>
              <a:rPr lang="sv-SE" sz="2800" dirty="0">
                <a:latin typeface="Calibri" pitchFamily="34" charset="0"/>
                <a:cs typeface="Calibri" pitchFamily="34" charset="0"/>
              </a:rPr>
              <a:t>(Forskning – R. Axelsson)</a:t>
            </a:r>
            <a:endParaRPr lang="en-US" sz="2800" dirty="0">
              <a:latin typeface="Calibri" pitchFamily="34" charset="0"/>
              <a:cs typeface="Calibri" pitchFamily="34" charset="0"/>
            </a:endParaRPr>
          </a:p>
        </p:txBody>
      </p:sp>
      <p:sp>
        <p:nvSpPr>
          <p:cNvPr id="22534" name="Rectangle 6"/>
          <p:cNvSpPr>
            <a:spLocks noGrp="1" noChangeArrowheads="1"/>
          </p:cNvSpPr>
          <p:nvPr>
            <p:ph sz="half" idx="1"/>
          </p:nvPr>
        </p:nvSpPr>
        <p:spPr/>
        <p:txBody>
          <a:bodyPr/>
          <a:lstStyle/>
          <a:p>
            <a:pPr>
              <a:buFontTx/>
              <a:buNone/>
            </a:pPr>
            <a:r>
              <a:rPr lang="sv-SE">
                <a:latin typeface="Arial" pitchFamily="34" charset="0"/>
              </a:rPr>
              <a:t/>
            </a:r>
            <a:br>
              <a:rPr lang="sv-SE">
                <a:latin typeface="Arial" pitchFamily="34" charset="0"/>
              </a:rPr>
            </a:br>
            <a:endParaRPr lang="sv-SE">
              <a:latin typeface="Arial" pitchFamily="34" charset="0"/>
            </a:endParaRPr>
          </a:p>
          <a:p>
            <a:endParaRPr lang="en-US">
              <a:latin typeface="Arial" pitchFamily="34" charset="0"/>
            </a:endParaRPr>
          </a:p>
        </p:txBody>
      </p:sp>
      <p:sp>
        <p:nvSpPr>
          <p:cNvPr id="22535" name="Rectangle 7"/>
          <p:cNvSpPr>
            <a:spLocks noGrp="1" noChangeArrowheads="1"/>
          </p:cNvSpPr>
          <p:nvPr>
            <p:ph sz="half" idx="2"/>
          </p:nvPr>
        </p:nvSpPr>
        <p:spPr>
          <a:xfrm>
            <a:off x="2424114" y="1700214"/>
            <a:ext cx="7558087" cy="4395787"/>
          </a:xfrm>
        </p:spPr>
        <p:txBody>
          <a:bodyPr/>
          <a:lstStyle/>
          <a:p>
            <a:endParaRPr lang="sv-SE">
              <a:latin typeface="Arial" pitchFamily="34" charset="0"/>
            </a:endParaRPr>
          </a:p>
          <a:p>
            <a:endParaRPr lang="en-US">
              <a:latin typeface="Arial" pitchFamily="34" charset="0"/>
            </a:endParaRPr>
          </a:p>
        </p:txBody>
      </p:sp>
      <p:sp>
        <p:nvSpPr>
          <p:cNvPr id="22539" name="Rectangle 11"/>
          <p:cNvSpPr>
            <a:spLocks noChangeArrowheads="1"/>
          </p:cNvSpPr>
          <p:nvPr/>
        </p:nvSpPr>
        <p:spPr bwMode="auto">
          <a:xfrm>
            <a:off x="1919536" y="1484785"/>
            <a:ext cx="8229600" cy="4525963"/>
          </a:xfrm>
          <a:prstGeom prst="rect">
            <a:avLst/>
          </a:prstGeom>
          <a:noFill/>
          <a:ln w="9525">
            <a:noFill/>
            <a:miter lim="800000"/>
            <a:headEnd/>
            <a:tailEnd/>
          </a:ln>
          <a:effectLst/>
        </p:spPr>
        <p:txBody>
          <a:bodyPr/>
          <a:lstStyle/>
          <a:p>
            <a:pPr marL="342900" indent="-342900" fontAlgn="base">
              <a:spcBef>
                <a:spcPct val="50000"/>
              </a:spcBef>
              <a:spcAft>
                <a:spcPct val="0"/>
              </a:spcAft>
              <a:buFontTx/>
              <a:buChar char="•"/>
            </a:pPr>
            <a:r>
              <a:rPr lang="sv-SE" sz="3200" dirty="0">
                <a:solidFill>
                  <a:prstClr val="black"/>
                </a:solidFill>
                <a:latin typeface="Calibri" pitchFamily="34" charset="0"/>
                <a:cs typeface="Calibri" pitchFamily="34" charset="0"/>
              </a:rPr>
              <a:t>Det krävs stora investeringar i tid och energi, både för att etablera samverkan och för att hålla den vid liv.</a:t>
            </a:r>
          </a:p>
          <a:p>
            <a:pPr marL="342900" indent="-342900" fontAlgn="base">
              <a:spcBef>
                <a:spcPct val="50000"/>
              </a:spcBef>
              <a:spcAft>
                <a:spcPct val="0"/>
              </a:spcAft>
              <a:buFontTx/>
              <a:buChar char="•"/>
            </a:pPr>
            <a:r>
              <a:rPr lang="sv-SE" sz="3200" dirty="0">
                <a:solidFill>
                  <a:prstClr val="black"/>
                </a:solidFill>
                <a:latin typeface="Calibri" pitchFamily="34" charset="0"/>
                <a:cs typeface="Calibri" pitchFamily="34" charset="0"/>
              </a:rPr>
              <a:t>Samverkan kostar innan den lönar sig </a:t>
            </a:r>
          </a:p>
          <a:p>
            <a:pPr marL="342900" indent="-342900" fontAlgn="base">
              <a:spcBef>
                <a:spcPct val="50000"/>
              </a:spcBef>
              <a:spcAft>
                <a:spcPct val="0"/>
              </a:spcAft>
              <a:buFontTx/>
              <a:buChar char="•"/>
            </a:pPr>
            <a:r>
              <a:rPr lang="sv-SE" sz="3200" dirty="0">
                <a:solidFill>
                  <a:prstClr val="black"/>
                </a:solidFill>
                <a:latin typeface="Calibri" pitchFamily="34" charset="0"/>
                <a:cs typeface="Calibri" pitchFamily="34" charset="0"/>
              </a:rPr>
              <a:t>Det är svårt att organisera och leda samverkan.</a:t>
            </a:r>
            <a:endParaRPr lang="sv-SE" sz="3200" i="1" dirty="0">
              <a:solidFill>
                <a:prstClr val="black"/>
              </a:solidFill>
              <a:latin typeface="Calibri" pitchFamily="34" charset="0"/>
              <a:cs typeface="Calibri" pitchFamily="34" charset="0"/>
            </a:endParaRPr>
          </a:p>
          <a:p>
            <a:pPr marL="342900" indent="-342900" fontAlgn="base">
              <a:spcBef>
                <a:spcPct val="50000"/>
              </a:spcBef>
              <a:spcAft>
                <a:spcPct val="0"/>
              </a:spcAft>
              <a:buFontTx/>
              <a:buChar char="•"/>
            </a:pPr>
            <a:r>
              <a:rPr lang="sv-SE" sz="3200" dirty="0">
                <a:solidFill>
                  <a:prstClr val="black"/>
                </a:solidFill>
                <a:latin typeface="Calibri" pitchFamily="34" charset="0"/>
                <a:cs typeface="Calibri" pitchFamily="34" charset="0"/>
              </a:rPr>
              <a:t>Det finns många hinder för samverkan.</a:t>
            </a:r>
            <a:endParaRPr lang="en-US" sz="3200" dirty="0">
              <a:solidFill>
                <a:prstClr val="black"/>
              </a:solidFill>
              <a:latin typeface="Calibri" pitchFamily="34" charset="0"/>
              <a:cs typeface="Calibri"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2208213" y="333375"/>
            <a:ext cx="7772400" cy="1143000"/>
          </a:xfrm>
        </p:spPr>
        <p:txBody>
          <a:bodyPr>
            <a:normAutofit/>
          </a:bodyPr>
          <a:lstStyle/>
          <a:p>
            <a:pPr algn="ctr"/>
            <a:r>
              <a:rPr lang="sv-SE" sz="3600" dirty="0">
                <a:latin typeface="Calibri" pitchFamily="34" charset="0"/>
                <a:cs typeface="Calibri" pitchFamily="34" charset="0"/>
              </a:rPr>
              <a:t>Vilka hinder finns?</a:t>
            </a:r>
            <a:br>
              <a:rPr lang="sv-SE" sz="3600" dirty="0">
                <a:latin typeface="Calibri" pitchFamily="34" charset="0"/>
                <a:cs typeface="Calibri" pitchFamily="34" charset="0"/>
              </a:rPr>
            </a:br>
            <a:r>
              <a:rPr lang="sv-SE" sz="3600" dirty="0">
                <a:latin typeface="Calibri" pitchFamily="34" charset="0"/>
                <a:cs typeface="Calibri" pitchFamily="34" charset="0"/>
              </a:rPr>
              <a:t> </a:t>
            </a:r>
            <a:r>
              <a:rPr lang="sv-SE" sz="2800" dirty="0">
                <a:latin typeface="Calibri" pitchFamily="34" charset="0"/>
                <a:cs typeface="Calibri" pitchFamily="34" charset="0"/>
              </a:rPr>
              <a:t>(Forskning R. Axelsson)</a:t>
            </a:r>
            <a:endParaRPr lang="en-US" sz="2800" dirty="0">
              <a:latin typeface="Calibri" pitchFamily="34" charset="0"/>
              <a:cs typeface="Calibri" pitchFamily="34" charset="0"/>
            </a:endParaRPr>
          </a:p>
        </p:txBody>
      </p:sp>
      <p:sp>
        <p:nvSpPr>
          <p:cNvPr id="24582" name="Rectangle 6"/>
          <p:cNvSpPr>
            <a:spLocks noGrp="1" noChangeArrowheads="1"/>
          </p:cNvSpPr>
          <p:nvPr>
            <p:ph sz="half" idx="1"/>
          </p:nvPr>
        </p:nvSpPr>
        <p:spPr/>
        <p:txBody>
          <a:bodyPr/>
          <a:lstStyle/>
          <a:p>
            <a:pPr>
              <a:buFontTx/>
              <a:buNone/>
            </a:pPr>
            <a:r>
              <a:rPr lang="sv-SE">
                <a:latin typeface="Arial" pitchFamily="34" charset="0"/>
              </a:rPr>
              <a:t/>
            </a:r>
            <a:br>
              <a:rPr lang="sv-SE">
                <a:latin typeface="Arial" pitchFamily="34" charset="0"/>
              </a:rPr>
            </a:br>
            <a:endParaRPr lang="sv-SE">
              <a:latin typeface="Arial" pitchFamily="34" charset="0"/>
            </a:endParaRPr>
          </a:p>
          <a:p>
            <a:endParaRPr lang="en-US">
              <a:latin typeface="Arial" pitchFamily="34" charset="0"/>
            </a:endParaRPr>
          </a:p>
        </p:txBody>
      </p:sp>
      <p:sp>
        <p:nvSpPr>
          <p:cNvPr id="24583" name="Rectangle 7"/>
          <p:cNvSpPr>
            <a:spLocks noGrp="1" noChangeArrowheads="1"/>
          </p:cNvSpPr>
          <p:nvPr>
            <p:ph sz="half" idx="2"/>
          </p:nvPr>
        </p:nvSpPr>
        <p:spPr>
          <a:xfrm>
            <a:off x="2424114" y="1700214"/>
            <a:ext cx="7558087" cy="4395787"/>
          </a:xfrm>
        </p:spPr>
        <p:txBody>
          <a:bodyPr/>
          <a:lstStyle/>
          <a:p>
            <a:endParaRPr lang="sv-SE" dirty="0">
              <a:latin typeface="Arial" pitchFamily="34" charset="0"/>
            </a:endParaRPr>
          </a:p>
          <a:p>
            <a:endParaRPr lang="en-US" dirty="0">
              <a:latin typeface="Arial" pitchFamily="34" charset="0"/>
            </a:endParaRPr>
          </a:p>
        </p:txBody>
      </p:sp>
      <p:sp>
        <p:nvSpPr>
          <p:cNvPr id="24587" name="Rectangle 11"/>
          <p:cNvSpPr>
            <a:spLocks noChangeArrowheads="1"/>
          </p:cNvSpPr>
          <p:nvPr/>
        </p:nvSpPr>
        <p:spPr bwMode="auto">
          <a:xfrm>
            <a:off x="2208213" y="1635125"/>
            <a:ext cx="8229600" cy="4525963"/>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sv-SE" sz="3200" dirty="0">
                <a:solidFill>
                  <a:prstClr val="black"/>
                </a:solidFill>
                <a:latin typeface="Calibri" pitchFamily="34" charset="0"/>
                <a:cs typeface="Calibri" pitchFamily="34" charset="0"/>
              </a:rPr>
              <a:t>Existerande administrativa gränser:</a:t>
            </a:r>
            <a:br>
              <a:rPr lang="sv-SE" sz="3200" dirty="0">
                <a:solidFill>
                  <a:prstClr val="black"/>
                </a:solidFill>
                <a:latin typeface="Calibri" pitchFamily="34" charset="0"/>
                <a:cs typeface="Calibri" pitchFamily="34" charset="0"/>
              </a:rPr>
            </a:br>
            <a:r>
              <a:rPr lang="sv-SE" sz="3200" dirty="0">
                <a:solidFill>
                  <a:prstClr val="black"/>
                </a:solidFill>
                <a:latin typeface="Calibri" pitchFamily="34" charset="0"/>
                <a:cs typeface="Calibri" pitchFamily="34" charset="0"/>
              </a:rPr>
              <a:t>olika budgetar och ansvarsområden</a:t>
            </a:r>
          </a:p>
          <a:p>
            <a:pPr marL="342900" indent="-342900" fontAlgn="base">
              <a:spcBef>
                <a:spcPct val="20000"/>
              </a:spcBef>
              <a:spcAft>
                <a:spcPct val="0"/>
              </a:spcAft>
              <a:buFontTx/>
              <a:buChar char="•"/>
            </a:pPr>
            <a:r>
              <a:rPr lang="sv-SE" sz="3200" dirty="0">
                <a:solidFill>
                  <a:prstClr val="black"/>
                </a:solidFill>
                <a:latin typeface="Calibri" pitchFamily="34" charset="0"/>
                <a:cs typeface="Calibri" pitchFamily="34" charset="0"/>
              </a:rPr>
              <a:t>Olika lagar och regelsystem.</a:t>
            </a:r>
          </a:p>
          <a:p>
            <a:pPr marL="342900" indent="-342900" fontAlgn="base">
              <a:spcBef>
                <a:spcPct val="20000"/>
              </a:spcBef>
              <a:spcAft>
                <a:spcPct val="0"/>
              </a:spcAft>
              <a:buFontTx/>
              <a:buChar char="•"/>
            </a:pPr>
            <a:r>
              <a:rPr lang="sv-SE" sz="3200" dirty="0">
                <a:solidFill>
                  <a:prstClr val="black"/>
                </a:solidFill>
                <a:latin typeface="Calibri" pitchFamily="34" charset="0"/>
                <a:cs typeface="Calibri" pitchFamily="34" charset="0"/>
              </a:rPr>
              <a:t>Olika professionella och organisatoriska kulturer, olika språkbruk etc.</a:t>
            </a:r>
          </a:p>
          <a:p>
            <a:pPr marL="342900" indent="-342900" fontAlgn="base">
              <a:spcBef>
                <a:spcPct val="20000"/>
              </a:spcBef>
              <a:spcAft>
                <a:spcPct val="0"/>
              </a:spcAft>
              <a:buFontTx/>
              <a:buChar char="•"/>
            </a:pPr>
            <a:r>
              <a:rPr lang="sv-SE" sz="3200" dirty="0">
                <a:solidFill>
                  <a:prstClr val="black"/>
                </a:solidFill>
                <a:latin typeface="Calibri" pitchFamily="34" charset="0"/>
                <a:cs typeface="Calibri" pitchFamily="34" charset="0"/>
              </a:rPr>
              <a:t>Olika värderingar, attityder och engagemang för samverkan.</a:t>
            </a:r>
          </a:p>
          <a:p>
            <a:pPr marL="342900" indent="-342900" fontAlgn="base">
              <a:spcBef>
                <a:spcPct val="20000"/>
              </a:spcBef>
              <a:spcAft>
                <a:spcPct val="0"/>
              </a:spcAft>
              <a:buFontTx/>
              <a:buChar char="•"/>
            </a:pPr>
            <a:r>
              <a:rPr lang="sv-SE" sz="3200" dirty="0">
                <a:solidFill>
                  <a:prstClr val="black"/>
                </a:solidFill>
                <a:latin typeface="Calibri" pitchFamily="34" charset="0"/>
                <a:cs typeface="Calibri" pitchFamily="34" charset="0"/>
              </a:rPr>
              <a:t>Revirtänkande och revirbevakning.</a:t>
            </a:r>
            <a:endParaRPr lang="en-US" sz="3200" dirty="0">
              <a:solidFill>
                <a:prstClr val="black"/>
              </a:solidFill>
              <a:latin typeface="Calibri" pitchFamily="34" charset="0"/>
              <a:cs typeface="Calibri"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dirty="0">
              <a:solidFill>
                <a:prstClr val="black"/>
              </a:solidFill>
              <a:latin typeface="Times New Roman" pitchFamily="18" charset="0"/>
            </a:endParaRPr>
          </a:p>
        </p:txBody>
      </p:sp>
      <p:sp>
        <p:nvSpPr>
          <p:cNvPr id="6149" name="Rectangle 5"/>
          <p:cNvSpPr>
            <a:spLocks noGrp="1" noChangeArrowheads="1"/>
          </p:cNvSpPr>
          <p:nvPr>
            <p:ph type="title"/>
          </p:nvPr>
        </p:nvSpPr>
        <p:spPr/>
        <p:txBody>
          <a:bodyPr>
            <a:normAutofit/>
          </a:bodyPr>
          <a:lstStyle/>
          <a:p>
            <a:r>
              <a:rPr lang="sv-SE" sz="4000" dirty="0"/>
              <a:t/>
            </a:r>
            <a:br>
              <a:rPr lang="sv-SE" sz="4000" dirty="0"/>
            </a:b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1981200" y="1609416"/>
            <a:ext cx="8337004" cy="5046227"/>
          </a:xfrm>
        </p:spPr>
        <p:txBody>
          <a:bodyPr/>
          <a:lstStyle/>
          <a:p>
            <a:pPr marL="342900" indent="-342900" eaLnBrk="0" hangingPunct="0">
              <a:lnSpc>
                <a:spcPct val="85000"/>
              </a:lnSpc>
              <a:spcBef>
                <a:spcPct val="50000"/>
              </a:spcBef>
              <a:buFontTx/>
              <a:buChar char="•"/>
            </a:pPr>
            <a:r>
              <a:rPr lang="sv-SE" sz="3200" b="1" dirty="0">
                <a:latin typeface="Calibri" pitchFamily="34" charset="0"/>
                <a:cs typeface="Calibri" pitchFamily="34" charset="0"/>
              </a:rPr>
              <a:t>Helhetssyn</a:t>
            </a:r>
            <a:r>
              <a:rPr lang="sv-SE" sz="3200" dirty="0">
                <a:latin typeface="Calibri" pitchFamily="34" charset="0"/>
                <a:cs typeface="Calibri" pitchFamily="34" charset="0"/>
              </a:rPr>
              <a:t> på patienters och klienters behov som utgångspunkt för samverkan. </a:t>
            </a:r>
          </a:p>
          <a:p>
            <a:pPr marL="342900" indent="-342900" eaLnBrk="0" hangingPunct="0">
              <a:lnSpc>
                <a:spcPct val="85000"/>
              </a:lnSpc>
              <a:spcBef>
                <a:spcPct val="50000"/>
              </a:spcBef>
              <a:buFontTx/>
              <a:buChar char="•"/>
            </a:pPr>
            <a:r>
              <a:rPr lang="sv-SE" sz="3200" b="1" dirty="0">
                <a:latin typeface="Calibri" pitchFamily="34" charset="0"/>
                <a:cs typeface="Calibri" pitchFamily="34" charset="0"/>
              </a:rPr>
              <a:t>Kompetens</a:t>
            </a:r>
            <a:r>
              <a:rPr lang="sv-SE" sz="3200" dirty="0">
                <a:latin typeface="Calibri" pitchFamily="34" charset="0"/>
                <a:cs typeface="Calibri" pitchFamily="34" charset="0"/>
              </a:rPr>
              <a:t> att arbeta och kommunicera över professionella och organisatoriska gränser (”samverkanskompetens”).</a:t>
            </a:r>
          </a:p>
          <a:p>
            <a:pPr marL="342900" indent="-342900" eaLnBrk="0" hangingPunct="0">
              <a:lnSpc>
                <a:spcPct val="85000"/>
              </a:lnSpc>
              <a:spcBef>
                <a:spcPct val="50000"/>
              </a:spcBef>
              <a:buFontTx/>
              <a:buChar char="•"/>
            </a:pPr>
            <a:r>
              <a:rPr lang="sv-SE" sz="3200" b="1" dirty="0">
                <a:latin typeface="Calibri" pitchFamily="34" charset="0"/>
                <a:cs typeface="Calibri" pitchFamily="34" charset="0"/>
              </a:rPr>
              <a:t>Kunskap</a:t>
            </a:r>
            <a:r>
              <a:rPr lang="sv-SE" sz="3200" dirty="0">
                <a:latin typeface="Calibri" pitchFamily="34" charset="0"/>
                <a:cs typeface="Calibri" pitchFamily="34" charset="0"/>
              </a:rPr>
              <a:t> om och förståelse för varandras uppdrag och professionella kompetens. </a:t>
            </a:r>
          </a:p>
          <a:p>
            <a:pPr marL="342900" indent="-342900" eaLnBrk="0" hangingPunct="0">
              <a:lnSpc>
                <a:spcPct val="85000"/>
              </a:lnSpc>
              <a:spcBef>
                <a:spcPct val="50000"/>
              </a:spcBef>
              <a:buFontTx/>
              <a:buChar char="•"/>
            </a:pPr>
            <a:r>
              <a:rPr lang="sv-SE" sz="3200" b="1" dirty="0">
                <a:latin typeface="Calibri" pitchFamily="34" charset="0"/>
                <a:cs typeface="Calibri" pitchFamily="34" charset="0"/>
              </a:rPr>
              <a:t>Ömsesidigt förtroende och respekt</a:t>
            </a:r>
            <a:r>
              <a:rPr lang="sv-SE" sz="3200" dirty="0">
                <a:latin typeface="Calibri" pitchFamily="34" charset="0"/>
                <a:cs typeface="Calibri" pitchFamily="34" charset="0"/>
              </a:rPr>
              <a:t>.</a:t>
            </a:r>
          </a:p>
          <a:p>
            <a:pPr marL="342900" indent="-342900" eaLnBrk="0" hangingPunct="0">
              <a:lnSpc>
                <a:spcPct val="85000"/>
              </a:lnSpc>
              <a:spcBef>
                <a:spcPct val="50000"/>
              </a:spcBef>
              <a:buFontTx/>
              <a:buChar char="•"/>
            </a:pPr>
            <a:r>
              <a:rPr lang="sv-SE" sz="3200" dirty="0">
                <a:latin typeface="Calibri" pitchFamily="34" charset="0"/>
                <a:cs typeface="Calibri" pitchFamily="34" charset="0"/>
              </a:rPr>
              <a:t>Ett stödjande och</a:t>
            </a:r>
            <a:r>
              <a:rPr lang="sv-SE" sz="3200" b="1" dirty="0">
                <a:latin typeface="Calibri" pitchFamily="34" charset="0"/>
                <a:cs typeface="Calibri" pitchFamily="34" charset="0"/>
              </a:rPr>
              <a:t> </a:t>
            </a:r>
            <a:r>
              <a:rPr lang="sv-SE" sz="3200" dirty="0">
                <a:latin typeface="Calibri" pitchFamily="34" charset="0"/>
                <a:cs typeface="Calibri" pitchFamily="34" charset="0"/>
              </a:rPr>
              <a:t>altruistiskt</a:t>
            </a:r>
            <a:r>
              <a:rPr lang="sv-SE" sz="3200" b="1" dirty="0">
                <a:latin typeface="Calibri" pitchFamily="34" charset="0"/>
                <a:cs typeface="Calibri" pitchFamily="34" charset="0"/>
              </a:rPr>
              <a:t> ledarskap</a:t>
            </a:r>
            <a:r>
              <a:rPr lang="sv-SE" sz="3200" dirty="0">
                <a:latin typeface="Calibri" pitchFamily="34" charset="0"/>
                <a:cs typeface="Calibri" pitchFamily="34" charset="0"/>
              </a:rPr>
              <a:t>.</a:t>
            </a:r>
          </a:p>
          <a:p>
            <a:endParaRPr lang="sv-SE" dirty="0"/>
          </a:p>
        </p:txBody>
      </p:sp>
      <p:sp>
        <p:nvSpPr>
          <p:cNvPr id="7" name="Rectangle 5">
            <a:extLst>
              <a:ext uri="{FF2B5EF4-FFF2-40B4-BE49-F238E27FC236}">
                <a16:creationId xmlns:a16="http://schemas.microsoft.com/office/drawing/2014/main" id="{F5829308-9239-4907-865B-9534147B4DA9}"/>
              </a:ext>
            </a:extLst>
          </p:cNvPr>
          <p:cNvSpPr txBox="1">
            <a:spLocks noChangeArrowheads="1"/>
          </p:cNvSpPr>
          <p:nvPr/>
        </p:nvSpPr>
        <p:spPr>
          <a:xfrm>
            <a:off x="1981200" y="1"/>
            <a:ext cx="7239000" cy="132287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eaLnBrk="0" fontAlgn="base" hangingPunct="0">
              <a:lnSpc>
                <a:spcPct val="90000"/>
              </a:lnSpc>
              <a:spcAft>
                <a:spcPct val="0"/>
              </a:spcAft>
            </a:pPr>
            <a:r>
              <a:rPr lang="sv-SE" sz="4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rebuchet MS"/>
              </a:rPr>
              <a:t> </a:t>
            </a:r>
            <a:r>
              <a:rPr lang="sv-SE" sz="4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Calibri" pitchFamily="34" charset="0"/>
                <a:cs typeface="Calibri" pitchFamily="34" charset="0"/>
              </a:rPr>
              <a:t>Framgångsfaktorer </a:t>
            </a:r>
          </a:p>
          <a:p>
            <a:pPr algn="ctr" eaLnBrk="0" fontAlgn="base" hangingPunct="0">
              <a:lnSpc>
                <a:spcPct val="90000"/>
              </a:lnSpc>
              <a:spcAft>
                <a:spcPct val="0"/>
              </a:spcAft>
            </a:pPr>
            <a:r>
              <a:rPr lang="sv-SE" sz="28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Calibri" pitchFamily="34" charset="0"/>
                <a:cs typeface="Calibri" pitchFamily="34" charset="0"/>
              </a:rPr>
              <a:t>(Forskning R. Axelsson)</a:t>
            </a:r>
            <a:endParaRPr lang="en-US" sz="28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Arial" pitchFamily="34" charset="0"/>
              <a:cs typeface="Arial" pitchFamily="34" charset="0"/>
            </a:endParaRPr>
          </a:p>
        </p:txBody>
      </p:sp>
    </p:spTree>
    <p:extLst>
      <p:ext uri="{BB962C8B-B14F-4D97-AF65-F5344CB8AC3E}">
        <p14:creationId xmlns:p14="http://schemas.microsoft.com/office/powerpoint/2010/main" val="126025477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3"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pPr>
            <a:endParaRPr lang="en-US" sz="2400" b="1">
              <a:solidFill>
                <a:prstClr val="black"/>
              </a:solidFill>
              <a:latin typeface="Times New Roman" pitchFamily="18" charset="0"/>
              <a:cs typeface="Times New Roman" pitchFamily="18" charset="0"/>
            </a:endParaRPr>
          </a:p>
        </p:txBody>
      </p:sp>
      <p:sp>
        <p:nvSpPr>
          <p:cNvPr id="485384" name="Rectangle 8"/>
          <p:cNvSpPr>
            <a:spLocks noGrp="1" noChangeArrowheads="1"/>
          </p:cNvSpPr>
          <p:nvPr>
            <p:ph type="title"/>
          </p:nvPr>
        </p:nvSpPr>
        <p:spPr>
          <a:xfrm>
            <a:off x="1991544" y="404664"/>
            <a:ext cx="8229600" cy="782638"/>
          </a:xfrm>
        </p:spPr>
        <p:txBody>
          <a:bodyPr>
            <a:normAutofit fontScale="90000"/>
          </a:bodyPr>
          <a:lstStyle/>
          <a:p>
            <a:r>
              <a:rPr lang="sv-SE" sz="3200" dirty="0">
                <a:latin typeface="Arial" pitchFamily="34" charset="0"/>
                <a:cs typeface="Arial" pitchFamily="34" charset="0"/>
              </a:rPr>
              <a:t>Exempel på Förbundschefens roll</a:t>
            </a:r>
          </a:p>
        </p:txBody>
      </p:sp>
      <p:sp>
        <p:nvSpPr>
          <p:cNvPr id="485385" name="Rectangle 9"/>
          <p:cNvSpPr>
            <a:spLocks noGrp="1" noChangeArrowheads="1"/>
          </p:cNvSpPr>
          <p:nvPr>
            <p:ph sz="half" idx="1"/>
          </p:nvPr>
        </p:nvSpPr>
        <p:spPr/>
        <p:txBody>
          <a:bodyPr/>
          <a:lstStyle/>
          <a:p>
            <a:pPr>
              <a:buFontTx/>
              <a:buNone/>
            </a:pPr>
            <a:endParaRPr lang="sv-SE"/>
          </a:p>
          <a:p>
            <a:endParaRPr lang="sv-SE"/>
          </a:p>
          <a:p>
            <a:endParaRPr lang="sv-SE"/>
          </a:p>
          <a:p>
            <a:endParaRPr lang="sv-SE"/>
          </a:p>
        </p:txBody>
      </p:sp>
      <p:sp>
        <p:nvSpPr>
          <p:cNvPr id="485386" name="Rectangle 10"/>
          <p:cNvSpPr>
            <a:spLocks noGrp="1" noChangeArrowheads="1"/>
          </p:cNvSpPr>
          <p:nvPr>
            <p:ph sz="half" idx="2"/>
          </p:nvPr>
        </p:nvSpPr>
        <p:spPr>
          <a:xfrm>
            <a:off x="2063750" y="1916832"/>
            <a:ext cx="8147050" cy="4209331"/>
          </a:xfrm>
        </p:spPr>
        <p:txBody>
          <a:bodyPr/>
          <a:lstStyle/>
          <a:p>
            <a:r>
              <a:rPr lang="sv-SE" sz="2400" dirty="0">
                <a:latin typeface="Arial" pitchFamily="34" charset="0"/>
                <a:cs typeface="Arial" pitchFamily="34" charset="0"/>
              </a:rPr>
              <a:t>Har ansvar för beredning av ärenden till samordningsförbundet </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Ansvarar för verkställande av beslut</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Är sammankallande i beredningsgruppen</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Företräda samordningsförbundet på tjänstemannanivå</a:t>
            </a:r>
            <a:r>
              <a:rPr lang="sv-SE" sz="2400" dirty="0"/>
              <a:t/>
            </a:r>
            <a:br>
              <a:rPr lang="sv-SE" sz="2400" dirty="0"/>
            </a:br>
            <a:r>
              <a:rPr lang="sv-SE" sz="2400" dirty="0"/>
              <a:t/>
            </a:r>
            <a:br>
              <a:rPr lang="sv-SE" sz="2400" dirty="0"/>
            </a:b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31"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pPr>
            <a:endParaRPr lang="en-US" sz="2400" b="1">
              <a:solidFill>
                <a:prstClr val="black"/>
              </a:solidFill>
              <a:latin typeface="Times New Roman" pitchFamily="18" charset="0"/>
              <a:cs typeface="Times New Roman" pitchFamily="18" charset="0"/>
            </a:endParaRPr>
          </a:p>
        </p:txBody>
      </p:sp>
      <p:sp>
        <p:nvSpPr>
          <p:cNvPr id="487432" name="Rectangle 8"/>
          <p:cNvSpPr>
            <a:spLocks noGrp="1" noChangeArrowheads="1"/>
          </p:cNvSpPr>
          <p:nvPr>
            <p:ph type="title"/>
          </p:nvPr>
        </p:nvSpPr>
        <p:spPr>
          <a:xfrm>
            <a:off x="1919536" y="332656"/>
            <a:ext cx="8229600" cy="782638"/>
          </a:xfrm>
        </p:spPr>
        <p:txBody>
          <a:bodyPr>
            <a:normAutofit fontScale="90000"/>
          </a:bodyPr>
          <a:lstStyle/>
          <a:p>
            <a:pPr algn="ctr"/>
            <a:r>
              <a:rPr lang="sv-SE" sz="3200" dirty="0">
                <a:latin typeface="Arial" pitchFamily="34" charset="0"/>
                <a:cs typeface="Arial" pitchFamily="34" charset="0"/>
              </a:rPr>
              <a:t>Exempel på </a:t>
            </a:r>
            <a:br>
              <a:rPr lang="sv-SE" sz="3200" dirty="0">
                <a:latin typeface="Arial" pitchFamily="34" charset="0"/>
                <a:cs typeface="Arial" pitchFamily="34" charset="0"/>
              </a:rPr>
            </a:br>
            <a:r>
              <a:rPr lang="sv-SE" sz="3200" dirty="0">
                <a:latin typeface="Arial" pitchFamily="34" charset="0"/>
                <a:cs typeface="Arial" pitchFamily="34" charset="0"/>
              </a:rPr>
              <a:t>”berednings”- gruppens roll</a:t>
            </a:r>
          </a:p>
        </p:txBody>
      </p:sp>
      <p:sp>
        <p:nvSpPr>
          <p:cNvPr id="487433" name="Rectangle 9"/>
          <p:cNvSpPr>
            <a:spLocks noGrp="1" noChangeArrowheads="1"/>
          </p:cNvSpPr>
          <p:nvPr>
            <p:ph sz="half" idx="1"/>
          </p:nvPr>
        </p:nvSpPr>
        <p:spPr/>
        <p:txBody>
          <a:bodyPr/>
          <a:lstStyle/>
          <a:p>
            <a:pPr>
              <a:buFontTx/>
              <a:buNone/>
            </a:pPr>
            <a:endParaRPr lang="sv-SE"/>
          </a:p>
          <a:p>
            <a:endParaRPr lang="sv-SE"/>
          </a:p>
          <a:p>
            <a:endParaRPr lang="sv-SE"/>
          </a:p>
          <a:p>
            <a:endParaRPr lang="sv-SE"/>
          </a:p>
        </p:txBody>
      </p:sp>
      <p:sp>
        <p:nvSpPr>
          <p:cNvPr id="487434" name="Rectangle 10"/>
          <p:cNvSpPr>
            <a:spLocks noGrp="1" noChangeArrowheads="1"/>
          </p:cNvSpPr>
          <p:nvPr>
            <p:ph sz="half" idx="2"/>
          </p:nvPr>
        </p:nvSpPr>
        <p:spPr>
          <a:xfrm>
            <a:off x="2063552" y="1196752"/>
            <a:ext cx="8147050" cy="4713386"/>
          </a:xfrm>
        </p:spPr>
        <p:txBody>
          <a:bodyPr/>
          <a:lstStyle/>
          <a:p>
            <a:pPr lvl="0">
              <a:lnSpc>
                <a:spcPct val="150000"/>
              </a:lnSpc>
            </a:pPr>
            <a:r>
              <a:rPr lang="sv-SE" sz="2400" dirty="0">
                <a:latin typeface="Arial" pitchFamily="34" charset="0"/>
                <a:cs typeface="Arial" pitchFamily="34" charset="0"/>
              </a:rPr>
              <a:t>Utgör ett stöd för Förbundschefen  </a:t>
            </a:r>
          </a:p>
          <a:p>
            <a:pPr lvl="0">
              <a:lnSpc>
                <a:spcPct val="150000"/>
              </a:lnSpc>
            </a:pPr>
            <a:r>
              <a:rPr lang="sv-SE" sz="2400" dirty="0">
                <a:latin typeface="Arial" pitchFamily="34" charset="0"/>
                <a:cs typeface="Arial" pitchFamily="34" charset="0"/>
              </a:rPr>
              <a:t>Återför information från samordningsförbundet och beredningsgruppen till den egna organisationen  </a:t>
            </a:r>
          </a:p>
          <a:p>
            <a:pPr lvl="0">
              <a:lnSpc>
                <a:spcPct val="150000"/>
              </a:lnSpc>
            </a:pPr>
            <a:r>
              <a:rPr lang="sv-SE" sz="2400" dirty="0">
                <a:latin typeface="Arial" pitchFamily="34" charset="0"/>
                <a:cs typeface="Arial" pitchFamily="34" charset="0"/>
              </a:rPr>
              <a:t>Bidra till att utveckla samverkan mellan de samverkande parterna på olika nivåer</a:t>
            </a:r>
          </a:p>
          <a:p>
            <a:pPr lvl="0">
              <a:lnSpc>
                <a:spcPct val="150000"/>
              </a:lnSpc>
            </a:pPr>
            <a:r>
              <a:rPr lang="sv-SE" sz="2400" dirty="0">
                <a:latin typeface="Arial" pitchFamily="34" charset="0"/>
                <a:cs typeface="Arial" pitchFamily="34" charset="0"/>
              </a:rPr>
              <a:t>Stödjer samverkan på strukturell nivå</a:t>
            </a:r>
          </a:p>
          <a:p>
            <a:pPr>
              <a:lnSpc>
                <a:spcPct val="150000"/>
              </a:lnSpc>
            </a:pPr>
            <a:r>
              <a:rPr lang="sv-SE" sz="2400" dirty="0">
                <a:latin typeface="Arial" pitchFamily="34" charset="0"/>
                <a:cs typeface="Arial" pitchFamily="34" charset="0"/>
              </a:rPr>
              <a:t>Vara ett stöd vid utveckling och prioritering av insatser</a:t>
            </a:r>
            <a:endParaRPr lang="en-US" sz="24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9" name="Rectangle 5"/>
          <p:cNvSpPr>
            <a:spLocks noGrp="1" noChangeArrowheads="1"/>
          </p:cNvSpPr>
          <p:nvPr>
            <p:ph type="title"/>
          </p:nvPr>
        </p:nvSpPr>
        <p:spPr>
          <a:xfrm>
            <a:off x="2209800" y="0"/>
            <a:ext cx="7772400" cy="1143000"/>
          </a:xfrm>
        </p:spPr>
        <p:txBody>
          <a:bodyPr>
            <a:normAutofit fontScale="90000"/>
          </a:bodyPr>
          <a:lstStyle/>
          <a:p>
            <a:r>
              <a:rPr lang="sv-SE" sz="4000" dirty="0"/>
              <a:t>Organisation och Organisering</a:t>
            </a:r>
            <a:endParaRPr lang="en-US" sz="4000" dirty="0"/>
          </a:p>
        </p:txBody>
      </p:sp>
      <p:sp>
        <p:nvSpPr>
          <p:cNvPr id="93190" name="Rectangle 6"/>
          <p:cNvSpPr>
            <a:spLocks noGrp="1" noChangeArrowheads="1"/>
          </p:cNvSpPr>
          <p:nvPr>
            <p:ph type="body" sz="half" idx="1"/>
          </p:nvPr>
        </p:nvSpPr>
        <p:spPr/>
        <p:txBody>
          <a:bodyPr/>
          <a:lstStyle/>
          <a:p>
            <a:pPr>
              <a:buFontTx/>
              <a:buNone/>
            </a:pPr>
            <a:r>
              <a:rPr lang="sv-SE"/>
              <a:t/>
            </a:r>
            <a:br>
              <a:rPr lang="sv-SE"/>
            </a:br>
            <a:endParaRPr lang="sv-SE"/>
          </a:p>
          <a:p>
            <a:endParaRPr lang="en-US"/>
          </a:p>
        </p:txBody>
      </p:sp>
      <p:sp>
        <p:nvSpPr>
          <p:cNvPr id="93194" name="Rectangle 10"/>
          <p:cNvSpPr>
            <a:spLocks noChangeArrowheads="1"/>
          </p:cNvSpPr>
          <p:nvPr/>
        </p:nvSpPr>
        <p:spPr bwMode="auto">
          <a:xfrm>
            <a:off x="2279650" y="1125538"/>
            <a:ext cx="1581150" cy="9525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700" b="1">
                <a:solidFill>
                  <a:prstClr val="black"/>
                </a:solidFill>
                <a:latin typeface="Arial" pitchFamily="34" charset="0"/>
                <a:cs typeface="Arial" pitchFamily="34" charset="0"/>
              </a:rPr>
              <a:t>Arbets-förmedlingen</a:t>
            </a:r>
          </a:p>
          <a:p>
            <a:pPr eaLnBrk="0" fontAlgn="base" hangingPunct="0">
              <a:spcBef>
                <a:spcPct val="0"/>
              </a:spcBef>
              <a:spcAft>
                <a:spcPct val="0"/>
              </a:spcAft>
            </a:pPr>
            <a:endParaRPr lang="sv-SE" sz="1700" b="1">
              <a:solidFill>
                <a:prstClr val="black"/>
              </a:solidFill>
              <a:latin typeface="Arial" pitchFamily="34" charset="0"/>
              <a:cs typeface="Arial" pitchFamily="34" charset="0"/>
            </a:endParaRPr>
          </a:p>
        </p:txBody>
      </p:sp>
      <p:sp>
        <p:nvSpPr>
          <p:cNvPr id="93195" name="Rectangle 11"/>
          <p:cNvSpPr>
            <a:spLocks noChangeArrowheads="1"/>
          </p:cNvSpPr>
          <p:nvPr/>
        </p:nvSpPr>
        <p:spPr bwMode="auto">
          <a:xfrm>
            <a:off x="4037014" y="1143000"/>
            <a:ext cx="1355725" cy="9525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700" b="1">
                <a:solidFill>
                  <a:prstClr val="black"/>
                </a:solidFill>
                <a:latin typeface="Arial" pitchFamily="34" charset="0"/>
                <a:cs typeface="Arial" pitchFamily="34" charset="0"/>
              </a:rPr>
              <a:t>Kommun</a:t>
            </a:r>
          </a:p>
          <a:p>
            <a:pPr algn="ctr" eaLnBrk="0" fontAlgn="base" hangingPunct="0">
              <a:spcBef>
                <a:spcPct val="0"/>
              </a:spcBef>
              <a:spcAft>
                <a:spcPct val="0"/>
              </a:spcAft>
            </a:pPr>
            <a:endParaRPr lang="sv-SE" sz="1700" b="1">
              <a:solidFill>
                <a:prstClr val="black"/>
              </a:solidFill>
              <a:latin typeface="Arial" pitchFamily="34" charset="0"/>
              <a:cs typeface="Arial" pitchFamily="34" charset="0"/>
            </a:endParaRPr>
          </a:p>
        </p:txBody>
      </p:sp>
      <p:sp>
        <p:nvSpPr>
          <p:cNvPr id="93196" name="Rectangle 12"/>
          <p:cNvSpPr>
            <a:spLocks noChangeArrowheads="1"/>
          </p:cNvSpPr>
          <p:nvPr/>
        </p:nvSpPr>
        <p:spPr bwMode="auto">
          <a:xfrm>
            <a:off x="5616575" y="1143000"/>
            <a:ext cx="1524000" cy="9525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700" b="1" dirty="0">
                <a:solidFill>
                  <a:prstClr val="black"/>
                </a:solidFill>
                <a:latin typeface="Arial" pitchFamily="34" charset="0"/>
                <a:cs typeface="Arial" pitchFamily="34" charset="0"/>
              </a:rPr>
              <a:t>Region</a:t>
            </a:r>
          </a:p>
        </p:txBody>
      </p:sp>
      <p:sp>
        <p:nvSpPr>
          <p:cNvPr id="93197" name="Rectangle 13"/>
          <p:cNvSpPr>
            <a:spLocks noChangeArrowheads="1"/>
          </p:cNvSpPr>
          <p:nvPr/>
        </p:nvSpPr>
        <p:spPr bwMode="auto">
          <a:xfrm>
            <a:off x="7340600" y="1125538"/>
            <a:ext cx="1441450" cy="9525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700" b="1">
                <a:solidFill>
                  <a:prstClr val="black"/>
                </a:solidFill>
                <a:latin typeface="Arial" pitchFamily="34" charset="0"/>
                <a:cs typeface="Arial" pitchFamily="34" charset="0"/>
              </a:rPr>
              <a:t>Försäkrings-kassa</a:t>
            </a:r>
          </a:p>
          <a:p>
            <a:pPr eaLnBrk="0" fontAlgn="base" hangingPunct="0">
              <a:spcBef>
                <a:spcPct val="0"/>
              </a:spcBef>
              <a:spcAft>
                <a:spcPct val="0"/>
              </a:spcAft>
            </a:pPr>
            <a:endParaRPr lang="sv-SE" sz="1700" b="1">
              <a:solidFill>
                <a:prstClr val="black"/>
              </a:solidFill>
              <a:latin typeface="Arial" pitchFamily="34" charset="0"/>
              <a:cs typeface="Arial" pitchFamily="34" charset="0"/>
            </a:endParaRPr>
          </a:p>
        </p:txBody>
      </p:sp>
      <p:sp>
        <p:nvSpPr>
          <p:cNvPr id="93198" name="Rectangle 14"/>
          <p:cNvSpPr>
            <a:spLocks noChangeArrowheads="1"/>
          </p:cNvSpPr>
          <p:nvPr/>
        </p:nvSpPr>
        <p:spPr bwMode="auto">
          <a:xfrm>
            <a:off x="4497389" y="2819400"/>
            <a:ext cx="2097087" cy="6858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600" b="1">
                <a:solidFill>
                  <a:prstClr val="black"/>
                </a:solidFill>
                <a:latin typeface="Arial" pitchFamily="34" charset="0"/>
                <a:cs typeface="Arial" pitchFamily="34" charset="0"/>
              </a:rPr>
              <a:t>Samordnings-förbund</a:t>
            </a:r>
          </a:p>
          <a:p>
            <a:pPr eaLnBrk="0" fontAlgn="base" hangingPunct="0">
              <a:spcBef>
                <a:spcPct val="0"/>
              </a:spcBef>
              <a:spcAft>
                <a:spcPct val="0"/>
              </a:spcAft>
            </a:pPr>
            <a:endParaRPr lang="sv-SE" sz="1600" b="1">
              <a:solidFill>
                <a:prstClr val="black"/>
              </a:solidFill>
              <a:latin typeface="Arial" pitchFamily="34" charset="0"/>
              <a:cs typeface="Arial" pitchFamily="34" charset="0"/>
            </a:endParaRPr>
          </a:p>
        </p:txBody>
      </p:sp>
      <p:sp>
        <p:nvSpPr>
          <p:cNvPr id="93199" name="Line 15"/>
          <p:cNvSpPr>
            <a:spLocks noChangeShapeType="1"/>
          </p:cNvSpPr>
          <p:nvPr/>
        </p:nvSpPr>
        <p:spPr bwMode="auto">
          <a:xfrm>
            <a:off x="3025776" y="2133600"/>
            <a:ext cx="2797175" cy="685800"/>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93200" name="Line 16"/>
          <p:cNvSpPr>
            <a:spLocks noChangeShapeType="1"/>
          </p:cNvSpPr>
          <p:nvPr/>
        </p:nvSpPr>
        <p:spPr bwMode="auto">
          <a:xfrm>
            <a:off x="4592639" y="2133600"/>
            <a:ext cx="1049337" cy="685800"/>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93201" name="Line 17"/>
          <p:cNvSpPr>
            <a:spLocks noChangeShapeType="1"/>
          </p:cNvSpPr>
          <p:nvPr/>
        </p:nvSpPr>
        <p:spPr bwMode="auto">
          <a:xfrm flipH="1">
            <a:off x="5461000" y="2133600"/>
            <a:ext cx="787400" cy="685800"/>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93202" name="Line 18"/>
          <p:cNvSpPr>
            <a:spLocks noChangeShapeType="1"/>
          </p:cNvSpPr>
          <p:nvPr/>
        </p:nvSpPr>
        <p:spPr bwMode="auto">
          <a:xfrm flipH="1">
            <a:off x="5276851" y="2060576"/>
            <a:ext cx="2746375" cy="758825"/>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2400">
              <a:solidFill>
                <a:prstClr val="black"/>
              </a:solidFill>
              <a:latin typeface="Times New Roman" pitchFamily="18" charset="0"/>
            </a:endParaRPr>
          </a:p>
        </p:txBody>
      </p:sp>
      <p:sp>
        <p:nvSpPr>
          <p:cNvPr id="93203" name="Rectangle 19"/>
          <p:cNvSpPr>
            <a:spLocks noChangeArrowheads="1"/>
          </p:cNvSpPr>
          <p:nvPr/>
        </p:nvSpPr>
        <p:spPr bwMode="auto">
          <a:xfrm>
            <a:off x="7007225" y="3860800"/>
            <a:ext cx="1969095" cy="6858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600" b="1" dirty="0">
                <a:solidFill>
                  <a:prstClr val="black"/>
                </a:solidFill>
                <a:latin typeface="Arial" pitchFamily="34" charset="0"/>
                <a:cs typeface="Arial" pitchFamily="34" charset="0"/>
              </a:rPr>
              <a:t>Beredningsgrupp</a:t>
            </a:r>
            <a:br>
              <a:rPr lang="sv-SE" sz="1600" b="1" dirty="0">
                <a:solidFill>
                  <a:prstClr val="black"/>
                </a:solidFill>
                <a:latin typeface="Arial" pitchFamily="34" charset="0"/>
                <a:cs typeface="Arial" pitchFamily="34" charset="0"/>
              </a:rPr>
            </a:br>
            <a:r>
              <a:rPr lang="sv-SE" sz="1600" b="1" dirty="0">
                <a:solidFill>
                  <a:prstClr val="black"/>
                </a:solidFill>
                <a:latin typeface="Arial" pitchFamily="34" charset="0"/>
                <a:cs typeface="Arial" pitchFamily="34" charset="0"/>
              </a:rPr>
              <a:t>Strukturell</a:t>
            </a:r>
          </a:p>
          <a:p>
            <a:pPr eaLnBrk="0" fontAlgn="base" hangingPunct="0">
              <a:spcBef>
                <a:spcPct val="0"/>
              </a:spcBef>
              <a:spcAft>
                <a:spcPct val="0"/>
              </a:spcAft>
            </a:pPr>
            <a:endParaRPr lang="sv-SE" sz="1600" b="1" dirty="0">
              <a:solidFill>
                <a:prstClr val="black"/>
              </a:solidFill>
              <a:latin typeface="Arial" pitchFamily="34" charset="0"/>
              <a:cs typeface="Arial" pitchFamily="34" charset="0"/>
            </a:endParaRPr>
          </a:p>
        </p:txBody>
      </p:sp>
      <p:sp>
        <p:nvSpPr>
          <p:cNvPr id="93204" name="Rectangle 20"/>
          <p:cNvSpPr>
            <a:spLocks noChangeArrowheads="1"/>
          </p:cNvSpPr>
          <p:nvPr/>
        </p:nvSpPr>
        <p:spPr bwMode="auto">
          <a:xfrm>
            <a:off x="4799857" y="3861048"/>
            <a:ext cx="1573213" cy="6858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600" b="1" dirty="0">
                <a:solidFill>
                  <a:prstClr val="black"/>
                </a:solidFill>
                <a:latin typeface="Arial" pitchFamily="34" charset="0"/>
                <a:cs typeface="Arial" pitchFamily="34" charset="0"/>
              </a:rPr>
              <a:t>Förbundschef</a:t>
            </a:r>
          </a:p>
        </p:txBody>
      </p:sp>
      <p:sp>
        <p:nvSpPr>
          <p:cNvPr id="93205" name="Line 21"/>
          <p:cNvSpPr>
            <a:spLocks noChangeShapeType="1"/>
          </p:cNvSpPr>
          <p:nvPr/>
        </p:nvSpPr>
        <p:spPr bwMode="auto">
          <a:xfrm>
            <a:off x="5534025" y="3505200"/>
            <a:ext cx="0" cy="381000"/>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06" name="Line 22"/>
          <p:cNvSpPr>
            <a:spLocks noChangeShapeType="1"/>
          </p:cNvSpPr>
          <p:nvPr/>
        </p:nvSpPr>
        <p:spPr bwMode="auto">
          <a:xfrm>
            <a:off x="6342063" y="4149725"/>
            <a:ext cx="665162" cy="1588"/>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07" name="Rectangle 23"/>
          <p:cNvSpPr>
            <a:spLocks noChangeArrowheads="1"/>
          </p:cNvSpPr>
          <p:nvPr/>
        </p:nvSpPr>
        <p:spPr bwMode="auto">
          <a:xfrm>
            <a:off x="2592389" y="5410200"/>
            <a:ext cx="1398587" cy="68580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sv-SE" sz="1600" b="1" dirty="0">
                <a:solidFill>
                  <a:prstClr val="black"/>
                </a:solidFill>
                <a:latin typeface="Arial" pitchFamily="34" charset="0"/>
                <a:cs typeface="Arial" pitchFamily="34" charset="0"/>
              </a:rPr>
              <a:t>Samordnare Aktiviteter</a:t>
            </a:r>
          </a:p>
          <a:p>
            <a:pPr eaLnBrk="0" fontAlgn="base" hangingPunct="0">
              <a:spcBef>
                <a:spcPct val="0"/>
              </a:spcBef>
              <a:spcAft>
                <a:spcPct val="0"/>
              </a:spcAft>
            </a:pPr>
            <a:endParaRPr lang="sv-SE" sz="1600" b="1" dirty="0">
              <a:solidFill>
                <a:prstClr val="black"/>
              </a:solidFill>
              <a:latin typeface="Arial" pitchFamily="34" charset="0"/>
              <a:cs typeface="Arial" pitchFamily="34" charset="0"/>
            </a:endParaRPr>
          </a:p>
        </p:txBody>
      </p:sp>
      <p:sp>
        <p:nvSpPr>
          <p:cNvPr id="93208" name="Rectangle 24"/>
          <p:cNvSpPr>
            <a:spLocks noChangeArrowheads="1"/>
          </p:cNvSpPr>
          <p:nvPr/>
        </p:nvSpPr>
        <p:spPr bwMode="auto">
          <a:xfrm>
            <a:off x="4210050" y="5410200"/>
            <a:ext cx="1398588" cy="68580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sv-SE" sz="1600" b="1" dirty="0">
                <a:solidFill>
                  <a:prstClr val="black"/>
                </a:solidFill>
                <a:latin typeface="Arial" pitchFamily="34" charset="0"/>
                <a:cs typeface="Arial" pitchFamily="34" charset="0"/>
              </a:rPr>
              <a:t>Samordnare Aktiviteter</a:t>
            </a:r>
          </a:p>
          <a:p>
            <a:pPr eaLnBrk="0" fontAlgn="base" hangingPunct="0">
              <a:spcBef>
                <a:spcPct val="0"/>
              </a:spcBef>
              <a:spcAft>
                <a:spcPct val="0"/>
              </a:spcAft>
            </a:pPr>
            <a:endParaRPr lang="sv-SE" sz="1600" b="1" dirty="0">
              <a:solidFill>
                <a:prstClr val="black"/>
              </a:solidFill>
              <a:latin typeface="Arial" pitchFamily="34" charset="0"/>
              <a:cs typeface="Arial" pitchFamily="34" charset="0"/>
            </a:endParaRPr>
          </a:p>
        </p:txBody>
      </p:sp>
      <p:sp>
        <p:nvSpPr>
          <p:cNvPr id="93209" name="Rectangle 25"/>
          <p:cNvSpPr>
            <a:spLocks noChangeArrowheads="1"/>
          </p:cNvSpPr>
          <p:nvPr/>
        </p:nvSpPr>
        <p:spPr bwMode="auto">
          <a:xfrm>
            <a:off x="5827714" y="5410200"/>
            <a:ext cx="1398587" cy="68580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sv-SE" sz="1600" b="1" dirty="0">
                <a:solidFill>
                  <a:prstClr val="black"/>
                </a:solidFill>
                <a:latin typeface="Arial" pitchFamily="34" charset="0"/>
                <a:cs typeface="Arial" pitchFamily="34" charset="0"/>
              </a:rPr>
              <a:t>Samordnare Aktiviteter</a:t>
            </a:r>
          </a:p>
          <a:p>
            <a:pPr eaLnBrk="0" fontAlgn="base" hangingPunct="0">
              <a:spcBef>
                <a:spcPct val="0"/>
              </a:spcBef>
              <a:spcAft>
                <a:spcPct val="0"/>
              </a:spcAft>
            </a:pPr>
            <a:endParaRPr lang="sv-SE" sz="1600" b="1" dirty="0">
              <a:solidFill>
                <a:prstClr val="black"/>
              </a:solidFill>
              <a:latin typeface="Arial" pitchFamily="34" charset="0"/>
              <a:cs typeface="Arial" pitchFamily="34" charset="0"/>
            </a:endParaRPr>
          </a:p>
        </p:txBody>
      </p:sp>
      <p:sp>
        <p:nvSpPr>
          <p:cNvPr id="93210" name="Rectangle 26"/>
          <p:cNvSpPr>
            <a:spLocks noChangeArrowheads="1"/>
          </p:cNvSpPr>
          <p:nvPr/>
        </p:nvSpPr>
        <p:spPr bwMode="auto">
          <a:xfrm>
            <a:off x="7445375" y="5410200"/>
            <a:ext cx="1398588" cy="68580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sv-SE" sz="1600" b="1" dirty="0">
                <a:solidFill>
                  <a:prstClr val="black"/>
                </a:solidFill>
                <a:latin typeface="Arial" pitchFamily="34" charset="0"/>
                <a:cs typeface="Arial" pitchFamily="34" charset="0"/>
              </a:rPr>
              <a:t>Samordnare Aktiviteter</a:t>
            </a:r>
          </a:p>
          <a:p>
            <a:pPr eaLnBrk="0" fontAlgn="base" hangingPunct="0">
              <a:spcBef>
                <a:spcPct val="0"/>
              </a:spcBef>
              <a:spcAft>
                <a:spcPct val="0"/>
              </a:spcAft>
            </a:pPr>
            <a:endParaRPr lang="sv-SE" sz="1600" b="1" dirty="0">
              <a:solidFill>
                <a:prstClr val="black"/>
              </a:solidFill>
              <a:latin typeface="Arial" pitchFamily="34" charset="0"/>
              <a:cs typeface="Arial" pitchFamily="34" charset="0"/>
            </a:endParaRPr>
          </a:p>
        </p:txBody>
      </p:sp>
      <p:sp>
        <p:nvSpPr>
          <p:cNvPr id="93211" name="Line 27"/>
          <p:cNvSpPr>
            <a:spLocks noChangeShapeType="1"/>
          </p:cNvSpPr>
          <p:nvPr/>
        </p:nvSpPr>
        <p:spPr bwMode="auto">
          <a:xfrm flipH="1">
            <a:off x="3121026" y="4581526"/>
            <a:ext cx="2157413" cy="82867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2" name="Line 28"/>
          <p:cNvSpPr>
            <a:spLocks noChangeShapeType="1"/>
          </p:cNvSpPr>
          <p:nvPr/>
        </p:nvSpPr>
        <p:spPr bwMode="auto">
          <a:xfrm flipH="1">
            <a:off x="2999656" y="4653137"/>
            <a:ext cx="0" cy="720155"/>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3" name="Line 29"/>
          <p:cNvSpPr>
            <a:spLocks noChangeShapeType="1"/>
          </p:cNvSpPr>
          <p:nvPr/>
        </p:nvSpPr>
        <p:spPr bwMode="auto">
          <a:xfrm flipH="1">
            <a:off x="4845050" y="4581526"/>
            <a:ext cx="433388" cy="82867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4" name="Line 30"/>
          <p:cNvSpPr>
            <a:spLocks noChangeShapeType="1"/>
          </p:cNvSpPr>
          <p:nvPr/>
        </p:nvSpPr>
        <p:spPr bwMode="auto">
          <a:xfrm flipH="1">
            <a:off x="4627564" y="4581526"/>
            <a:ext cx="2778125" cy="828675"/>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5" name="Line 31"/>
          <p:cNvSpPr>
            <a:spLocks noChangeShapeType="1"/>
          </p:cNvSpPr>
          <p:nvPr/>
        </p:nvSpPr>
        <p:spPr bwMode="auto">
          <a:xfrm>
            <a:off x="5265738" y="4572000"/>
            <a:ext cx="1397000" cy="8382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6" name="Line 32"/>
          <p:cNvSpPr>
            <a:spLocks noChangeShapeType="1"/>
          </p:cNvSpPr>
          <p:nvPr/>
        </p:nvSpPr>
        <p:spPr bwMode="auto">
          <a:xfrm>
            <a:off x="5278439" y="4581526"/>
            <a:ext cx="3368675" cy="82867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7" name="Line 33"/>
          <p:cNvSpPr>
            <a:spLocks noChangeShapeType="1"/>
          </p:cNvSpPr>
          <p:nvPr/>
        </p:nvSpPr>
        <p:spPr bwMode="auto">
          <a:xfrm flipH="1">
            <a:off x="6429376" y="4572000"/>
            <a:ext cx="962025" cy="838200"/>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8" name="Line 34"/>
          <p:cNvSpPr>
            <a:spLocks noChangeShapeType="1"/>
          </p:cNvSpPr>
          <p:nvPr/>
        </p:nvSpPr>
        <p:spPr bwMode="auto">
          <a:xfrm>
            <a:off x="7405689" y="4581526"/>
            <a:ext cx="998537" cy="828675"/>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19" name="Rectangle 35"/>
          <p:cNvSpPr>
            <a:spLocks noChangeArrowheads="1"/>
          </p:cNvSpPr>
          <p:nvPr/>
        </p:nvSpPr>
        <p:spPr bwMode="auto">
          <a:xfrm>
            <a:off x="1761808" y="4149080"/>
            <a:ext cx="2162988" cy="6858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pPr>
            <a:r>
              <a:rPr lang="sv-SE" sz="1600" b="1" dirty="0">
                <a:solidFill>
                  <a:prstClr val="black"/>
                </a:solidFill>
                <a:latin typeface="Arial" pitchFamily="34" charset="0"/>
                <a:cs typeface="Arial" pitchFamily="34" charset="0"/>
              </a:rPr>
              <a:t>Samverkansgrupper</a:t>
            </a:r>
            <a:br>
              <a:rPr lang="sv-SE" sz="1600" b="1" dirty="0">
                <a:solidFill>
                  <a:prstClr val="black"/>
                </a:solidFill>
                <a:latin typeface="Arial" pitchFamily="34" charset="0"/>
                <a:cs typeface="Arial" pitchFamily="34" charset="0"/>
              </a:rPr>
            </a:br>
            <a:r>
              <a:rPr lang="sv-SE" sz="1600" b="1" dirty="0">
                <a:solidFill>
                  <a:prstClr val="black"/>
                </a:solidFill>
                <a:latin typeface="Arial" pitchFamily="34" charset="0"/>
                <a:cs typeface="Arial" pitchFamily="34" charset="0"/>
              </a:rPr>
              <a:t>Operativ</a:t>
            </a:r>
          </a:p>
        </p:txBody>
      </p:sp>
      <p:sp>
        <p:nvSpPr>
          <p:cNvPr id="93220" name="Line 36"/>
          <p:cNvSpPr>
            <a:spLocks noChangeShapeType="1"/>
          </p:cNvSpPr>
          <p:nvPr/>
        </p:nvSpPr>
        <p:spPr bwMode="auto">
          <a:xfrm>
            <a:off x="3071664" y="4869160"/>
            <a:ext cx="1584474" cy="504528"/>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21" name="Line 37"/>
          <p:cNvSpPr>
            <a:spLocks noChangeShapeType="1"/>
          </p:cNvSpPr>
          <p:nvPr/>
        </p:nvSpPr>
        <p:spPr bwMode="auto">
          <a:xfrm>
            <a:off x="3215680" y="4869160"/>
            <a:ext cx="3167658" cy="504528"/>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22" name="Line 38"/>
          <p:cNvSpPr>
            <a:spLocks noChangeShapeType="1"/>
          </p:cNvSpPr>
          <p:nvPr/>
        </p:nvSpPr>
        <p:spPr bwMode="auto">
          <a:xfrm>
            <a:off x="3287689" y="4869160"/>
            <a:ext cx="5040337" cy="504528"/>
          </a:xfrm>
          <a:prstGeom prst="line">
            <a:avLst/>
          </a:prstGeom>
          <a:noFill/>
          <a:ln w="9525">
            <a:solidFill>
              <a:schemeClr val="tx1"/>
            </a:solidFill>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
        <p:nvSpPr>
          <p:cNvPr id="93223" name="Line 39"/>
          <p:cNvSpPr>
            <a:spLocks noChangeShapeType="1"/>
          </p:cNvSpPr>
          <p:nvPr/>
        </p:nvSpPr>
        <p:spPr bwMode="auto">
          <a:xfrm flipV="1">
            <a:off x="3935760" y="4077071"/>
            <a:ext cx="864096" cy="360041"/>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sv-SE" sz="160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3127442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5383"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pPr>
            <a:endParaRPr lang="en-US" sz="2400" b="1">
              <a:solidFill>
                <a:prstClr val="black"/>
              </a:solidFill>
              <a:latin typeface="Times New Roman" pitchFamily="18" charset="0"/>
              <a:cs typeface="Times New Roman" pitchFamily="18" charset="0"/>
            </a:endParaRPr>
          </a:p>
        </p:txBody>
      </p:sp>
      <p:sp>
        <p:nvSpPr>
          <p:cNvPr id="485384" name="Rectangle 8"/>
          <p:cNvSpPr>
            <a:spLocks noGrp="1" noChangeArrowheads="1"/>
          </p:cNvSpPr>
          <p:nvPr>
            <p:ph type="title"/>
          </p:nvPr>
        </p:nvSpPr>
        <p:spPr>
          <a:xfrm>
            <a:off x="1981200" y="476672"/>
            <a:ext cx="8003232" cy="648072"/>
          </a:xfrm>
        </p:spPr>
        <p:txBody>
          <a:bodyPr>
            <a:normAutofit fontScale="90000"/>
          </a:bodyPr>
          <a:lstStyle/>
          <a:p>
            <a:pPr algn="ctr"/>
            <a:r>
              <a:rPr lang="sv-SE" sz="3200" dirty="0">
                <a:latin typeface="Arial" pitchFamily="34" charset="0"/>
                <a:cs typeface="Arial" pitchFamily="34" charset="0"/>
              </a:rPr>
              <a:t>Chefskap - Ledarskap - </a:t>
            </a:r>
            <a:br>
              <a:rPr lang="sv-SE" sz="3200" dirty="0">
                <a:latin typeface="Arial" pitchFamily="34" charset="0"/>
                <a:cs typeface="Arial" pitchFamily="34" charset="0"/>
              </a:rPr>
            </a:br>
            <a:r>
              <a:rPr lang="sv-SE" sz="3200" dirty="0">
                <a:latin typeface="Arial" pitchFamily="34" charset="0"/>
                <a:cs typeface="Arial" pitchFamily="34" charset="0"/>
              </a:rPr>
              <a:t>vad behövs vid samverkan?</a:t>
            </a:r>
          </a:p>
        </p:txBody>
      </p:sp>
      <p:sp>
        <p:nvSpPr>
          <p:cNvPr id="485386" name="Rectangle 10"/>
          <p:cNvSpPr>
            <a:spLocks noGrp="1" noChangeArrowheads="1"/>
          </p:cNvSpPr>
          <p:nvPr>
            <p:ph type="body" sz="half" idx="3"/>
          </p:nvPr>
        </p:nvSpPr>
        <p:spPr>
          <a:xfrm>
            <a:off x="1524000" y="1649994"/>
            <a:ext cx="8147248" cy="639762"/>
          </a:xfrm>
          <a:ln>
            <a:noFill/>
          </a:ln>
        </p:spPr>
        <p:txBody>
          <a:bodyPr/>
          <a:lstStyle/>
          <a:p>
            <a:r>
              <a:rPr lang="sv-SE" b="0" dirty="0">
                <a:latin typeface="Arial" pitchFamily="34" charset="0"/>
                <a:cs typeface="Arial" pitchFamily="34" charset="0"/>
              </a:rPr>
              <a:t>     </a:t>
            </a:r>
            <a:r>
              <a:rPr lang="sv-SE" sz="2400" b="0" dirty="0">
                <a:latin typeface="Arial" pitchFamily="34" charset="0"/>
                <a:cs typeface="Arial" pitchFamily="34" charset="0"/>
              </a:rPr>
              <a:t>Chefskap 			          Ledarskap </a:t>
            </a:r>
            <a:endParaRPr lang="en-US" sz="2400" b="0" dirty="0">
              <a:latin typeface="Arial" pitchFamily="34" charset="0"/>
              <a:cs typeface="Arial" pitchFamily="34" charset="0"/>
            </a:endParaRPr>
          </a:p>
        </p:txBody>
      </p:sp>
      <p:sp>
        <p:nvSpPr>
          <p:cNvPr id="10" name="Platshållare för innehåll 9"/>
          <p:cNvSpPr>
            <a:spLocks noGrp="1"/>
          </p:cNvSpPr>
          <p:nvPr>
            <p:ph sz="quarter" idx="2"/>
          </p:nvPr>
        </p:nvSpPr>
        <p:spPr>
          <a:xfrm>
            <a:off x="1703512" y="2642343"/>
            <a:ext cx="4040188" cy="3951288"/>
          </a:xfrm>
        </p:spPr>
        <p:txBody>
          <a:bodyPr>
            <a:normAutofit/>
          </a:bodyPr>
          <a:lstStyle/>
          <a:p>
            <a:r>
              <a:rPr lang="sv-SE" dirty="0">
                <a:latin typeface="Arial" pitchFamily="34" charset="0"/>
                <a:cs typeface="Arial" pitchFamily="34" charset="0"/>
              </a:rPr>
              <a:t>Planera och budgetera</a:t>
            </a:r>
          </a:p>
          <a:p>
            <a:r>
              <a:rPr lang="sv-SE" dirty="0">
                <a:latin typeface="Arial" pitchFamily="34" charset="0"/>
                <a:cs typeface="Arial" pitchFamily="34" charset="0"/>
              </a:rPr>
              <a:t>Organisera och styra, sätta gränser</a:t>
            </a:r>
          </a:p>
          <a:p>
            <a:r>
              <a:rPr lang="sv-SE" dirty="0">
                <a:latin typeface="Arial" pitchFamily="34" charset="0"/>
                <a:cs typeface="Arial" pitchFamily="34" charset="0"/>
              </a:rPr>
              <a:t>Utöva positionsmakt och agera som ”boss”</a:t>
            </a:r>
          </a:p>
          <a:p>
            <a:r>
              <a:rPr lang="sv-SE" dirty="0">
                <a:latin typeface="Arial" pitchFamily="34" charset="0"/>
                <a:cs typeface="Arial" pitchFamily="34" charset="0"/>
              </a:rPr>
              <a:t>Bestämd uppfattning (expert)</a:t>
            </a:r>
          </a:p>
          <a:p>
            <a:r>
              <a:rPr lang="sv-SE" dirty="0">
                <a:latin typeface="Arial" pitchFamily="34" charset="0"/>
                <a:cs typeface="Arial" pitchFamily="34" charset="0"/>
              </a:rPr>
              <a:t>Upprätthålla stabilitet</a:t>
            </a:r>
            <a:br>
              <a:rPr lang="sv-SE" dirty="0">
                <a:latin typeface="Arial" pitchFamily="34" charset="0"/>
                <a:cs typeface="Arial" pitchFamily="34" charset="0"/>
              </a:rPr>
            </a:br>
            <a:endParaRPr lang="en-US" dirty="0">
              <a:latin typeface="Arial" pitchFamily="34" charset="0"/>
              <a:cs typeface="Arial" pitchFamily="34" charset="0"/>
            </a:endParaRPr>
          </a:p>
          <a:p>
            <a:endParaRPr lang="sv-SE" dirty="0"/>
          </a:p>
        </p:txBody>
      </p:sp>
      <p:sp>
        <p:nvSpPr>
          <p:cNvPr id="14" name="Platshållare för innehåll 13"/>
          <p:cNvSpPr>
            <a:spLocks noGrp="1"/>
          </p:cNvSpPr>
          <p:nvPr>
            <p:ph sz="quarter" idx="4"/>
          </p:nvPr>
        </p:nvSpPr>
        <p:spPr>
          <a:xfrm>
            <a:off x="6245213" y="2642343"/>
            <a:ext cx="4041775" cy="3951288"/>
          </a:xfrm>
        </p:spPr>
        <p:txBody>
          <a:bodyPr>
            <a:normAutofit/>
          </a:bodyPr>
          <a:lstStyle/>
          <a:p>
            <a:r>
              <a:rPr lang="sv-SE" dirty="0">
                <a:latin typeface="Arial" pitchFamily="34" charset="0"/>
                <a:cs typeface="Arial" pitchFamily="34" charset="0"/>
              </a:rPr>
              <a:t>Skapa visioner/strategier</a:t>
            </a:r>
          </a:p>
          <a:p>
            <a:r>
              <a:rPr lang="sv-SE" dirty="0">
                <a:latin typeface="Arial" pitchFamily="34" charset="0"/>
                <a:cs typeface="Arial" pitchFamily="34" charset="0"/>
              </a:rPr>
              <a:t>Skapa gemensam kultur, överbrygga gränser</a:t>
            </a:r>
          </a:p>
          <a:p>
            <a:r>
              <a:rPr lang="sv-SE" dirty="0">
                <a:latin typeface="Arial" pitchFamily="34" charset="0"/>
                <a:cs typeface="Arial" pitchFamily="34" charset="0"/>
              </a:rPr>
              <a:t>Utöva personlig makt och agera som ”coach”</a:t>
            </a:r>
          </a:p>
          <a:p>
            <a:r>
              <a:rPr lang="sv-SE" dirty="0">
                <a:latin typeface="Arial" pitchFamily="34" charset="0"/>
                <a:cs typeface="Arial" pitchFamily="34" charset="0"/>
              </a:rPr>
              <a:t>Öppenhet och lyssnade inställning</a:t>
            </a:r>
          </a:p>
          <a:p>
            <a:r>
              <a:rPr lang="sv-SE" dirty="0">
                <a:latin typeface="Arial" pitchFamily="34" charset="0"/>
                <a:cs typeface="Arial" pitchFamily="34" charset="0"/>
              </a:rPr>
              <a:t>Åstadkomma förändring</a:t>
            </a:r>
            <a:endParaRPr lang="en-US" dirty="0">
              <a:latin typeface="Arial" pitchFamily="34" charset="0"/>
              <a:cs typeface="Arial" pitchFamily="34" charset="0"/>
            </a:endParaRPr>
          </a:p>
          <a:p>
            <a:endParaRPr lang="sv-S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3"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indent="-342900">
              <a:lnSpc>
                <a:spcPct val="90000"/>
              </a:lnSpc>
              <a:spcBef>
                <a:spcPct val="20000"/>
              </a:spcBef>
            </a:pPr>
            <a:endParaRPr lang="en-US" sz="2400" b="1">
              <a:latin typeface="Times New Roman" pitchFamily="18" charset="0"/>
              <a:cs typeface="Times New Roman" pitchFamily="18" charset="0"/>
            </a:endParaRPr>
          </a:p>
        </p:txBody>
      </p:sp>
      <p:sp>
        <p:nvSpPr>
          <p:cNvPr id="485384" name="Rectangle 8"/>
          <p:cNvSpPr>
            <a:spLocks noGrp="1" noChangeArrowheads="1"/>
          </p:cNvSpPr>
          <p:nvPr>
            <p:ph type="title"/>
          </p:nvPr>
        </p:nvSpPr>
        <p:spPr>
          <a:xfrm>
            <a:off x="2279576" y="332656"/>
            <a:ext cx="7772400" cy="936104"/>
          </a:xfrm>
        </p:spPr>
        <p:txBody>
          <a:bodyPr>
            <a:normAutofit/>
          </a:bodyPr>
          <a:lstStyle/>
          <a:p>
            <a:pPr algn="ctr"/>
            <a:r>
              <a:rPr lang="sv-SE" sz="3200" dirty="0">
                <a:latin typeface="Arial" pitchFamily="34" charset="0"/>
                <a:cs typeface="Arial" pitchFamily="34" charset="0"/>
              </a:rPr>
              <a:t>Ledarskap</a:t>
            </a:r>
          </a:p>
        </p:txBody>
      </p:sp>
      <p:sp>
        <p:nvSpPr>
          <p:cNvPr id="485385" name="Rectangle 9"/>
          <p:cNvSpPr>
            <a:spLocks noGrp="1" noChangeArrowheads="1"/>
          </p:cNvSpPr>
          <p:nvPr>
            <p:ph idx="1"/>
          </p:nvPr>
        </p:nvSpPr>
        <p:spPr/>
        <p:txBody>
          <a:bodyPr/>
          <a:lstStyle/>
          <a:p>
            <a:pPr>
              <a:buFontTx/>
              <a:buNone/>
            </a:pPr>
            <a:endParaRPr lang="sv-SE"/>
          </a:p>
          <a:p>
            <a:endParaRPr lang="sv-SE"/>
          </a:p>
          <a:p>
            <a:endParaRPr lang="sv-SE"/>
          </a:p>
          <a:p>
            <a:endParaRPr lang="sv-SE"/>
          </a:p>
        </p:txBody>
      </p:sp>
      <p:sp>
        <p:nvSpPr>
          <p:cNvPr id="485386" name="Rectangle 10"/>
          <p:cNvSpPr>
            <a:spLocks noGrp="1" noChangeArrowheads="1"/>
          </p:cNvSpPr>
          <p:nvPr>
            <p:ph type="body" sz="half" idx="4294967295"/>
          </p:nvPr>
        </p:nvSpPr>
        <p:spPr>
          <a:xfrm>
            <a:off x="2316164" y="1484313"/>
            <a:ext cx="8351837" cy="4641850"/>
          </a:xfrm>
        </p:spPr>
        <p:txBody>
          <a:bodyPr>
            <a:normAutofit lnSpcReduction="10000"/>
          </a:bodyPr>
          <a:lstStyle/>
          <a:p>
            <a:r>
              <a:rPr lang="sv-SE" sz="2400" dirty="0">
                <a:latin typeface="Arial" pitchFamily="34" charset="0"/>
                <a:cs typeface="Arial" pitchFamily="34" charset="0"/>
              </a:rPr>
              <a:t>Utveckla och stödja effektiva processer och strukturer för samverkan</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Hantera konflikter som kan uppstå mellan olika intressen, värderingar och kulturer</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Hantera skillnader i makt och inflytande mellan organisationerna</a:t>
            </a:r>
            <a:br>
              <a:rPr lang="sv-SE" sz="2400" dirty="0">
                <a:latin typeface="Arial" pitchFamily="34" charset="0"/>
                <a:cs typeface="Arial" pitchFamily="34" charset="0"/>
              </a:rPr>
            </a:br>
            <a:endParaRPr lang="sv-SE" sz="2400" dirty="0">
              <a:latin typeface="Arial" pitchFamily="34" charset="0"/>
              <a:cs typeface="Arial" pitchFamily="34" charset="0"/>
            </a:endParaRPr>
          </a:p>
          <a:p>
            <a:r>
              <a:rPr lang="sv-SE" sz="2400" dirty="0">
                <a:latin typeface="Arial" pitchFamily="34" charset="0"/>
                <a:cs typeface="Arial" pitchFamily="34" charset="0"/>
              </a:rPr>
              <a:t>Hantera situationer där det råder brist på förtroende och dubbla lojaliteter</a:t>
            </a:r>
            <a:r>
              <a:rPr lang="sv-SE" sz="2400" dirty="0"/>
              <a:t/>
            </a:r>
            <a:br>
              <a:rPr lang="sv-SE" sz="2400" dirty="0"/>
            </a:b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fontAlgn="base">
              <a:spcBef>
                <a:spcPct val="0"/>
              </a:spcBef>
              <a:spcAft>
                <a:spcPct val="0"/>
              </a:spcAft>
            </a:pPr>
            <a:endParaRPr lang="sv-SE" sz="2400" dirty="0">
              <a:solidFill>
                <a:prstClr val="black"/>
              </a:solidFill>
              <a:latin typeface="Times New Roman" pitchFamily="18" charset="0"/>
            </a:endParaRPr>
          </a:p>
        </p:txBody>
      </p:sp>
      <p:sp>
        <p:nvSpPr>
          <p:cNvPr id="6149" name="Rectangle 5"/>
          <p:cNvSpPr>
            <a:spLocks noGrp="1" noChangeArrowheads="1"/>
          </p:cNvSpPr>
          <p:nvPr>
            <p:ph type="title"/>
          </p:nvPr>
        </p:nvSpPr>
        <p:spPr>
          <a:xfrm>
            <a:off x="2135560" y="166632"/>
            <a:ext cx="7239000" cy="876300"/>
          </a:xfrm>
        </p:spPr>
        <p:txBody>
          <a:bodyPr>
            <a:normAutofit fontScale="90000"/>
          </a:bodyPr>
          <a:lstStyle/>
          <a:p>
            <a:pPr algn="ctr"/>
            <a:r>
              <a:rPr lang="sv-SE" sz="4000" dirty="0"/>
              <a:t/>
            </a:r>
            <a:br>
              <a:rPr lang="sv-SE" sz="4000" dirty="0"/>
            </a:br>
            <a:r>
              <a:rPr lang="sv-SE" sz="4000" dirty="0"/>
              <a:t>Från utvärderingar</a:t>
            </a: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1981200" y="1196752"/>
            <a:ext cx="7239000" cy="5258984"/>
          </a:xfrm>
        </p:spPr>
        <p:txBody>
          <a:bodyPr>
            <a:normAutofit/>
          </a:bodyPr>
          <a:lstStyle/>
          <a:p>
            <a:pPr>
              <a:lnSpc>
                <a:spcPct val="90000"/>
              </a:lnSpc>
              <a:spcBef>
                <a:spcPct val="20000"/>
              </a:spcBef>
            </a:pPr>
            <a:r>
              <a:rPr lang="sv-SE" sz="2800" b="1" dirty="0">
                <a:latin typeface="Arial Unicode MS" pitchFamily="34" charset="-128"/>
              </a:rPr>
              <a:t>För individen</a:t>
            </a:r>
            <a:br>
              <a:rPr lang="sv-SE" sz="2800" b="1" dirty="0">
                <a:latin typeface="Arial Unicode MS" pitchFamily="34" charset="-128"/>
              </a:rPr>
            </a:br>
            <a:r>
              <a:rPr lang="sv-SE" sz="2800" dirty="0">
                <a:latin typeface="Arial Unicode MS" pitchFamily="34" charset="-128"/>
              </a:rPr>
              <a:t>- respektfullt bemötande</a:t>
            </a:r>
            <a:br>
              <a:rPr lang="sv-SE" sz="2800" dirty="0">
                <a:latin typeface="Arial Unicode MS" pitchFamily="34" charset="-128"/>
              </a:rPr>
            </a:br>
            <a:r>
              <a:rPr lang="sv-SE" sz="2800" dirty="0">
                <a:latin typeface="Arial Unicode MS" pitchFamily="34" charset="-128"/>
              </a:rPr>
              <a:t>- adekvata åtgärder</a:t>
            </a:r>
            <a:br>
              <a:rPr lang="sv-SE" sz="2800" dirty="0">
                <a:latin typeface="Arial Unicode MS" pitchFamily="34" charset="-128"/>
              </a:rPr>
            </a:br>
            <a:r>
              <a:rPr lang="sv-SE" sz="2800" dirty="0">
                <a:latin typeface="Arial Unicode MS" pitchFamily="34" charset="-128"/>
              </a:rPr>
              <a:t>- delaktighet i rehabiliteringen</a:t>
            </a:r>
          </a:p>
          <a:p>
            <a:pPr>
              <a:lnSpc>
                <a:spcPct val="90000"/>
              </a:lnSpc>
              <a:spcBef>
                <a:spcPct val="20000"/>
              </a:spcBef>
            </a:pPr>
            <a:r>
              <a:rPr lang="sv-SE" sz="2800" b="1" dirty="0">
                <a:latin typeface="Arial Unicode MS" pitchFamily="34" charset="-128"/>
              </a:rPr>
              <a:t>Personalen</a:t>
            </a:r>
            <a:br>
              <a:rPr lang="sv-SE" sz="2800" b="1" dirty="0">
                <a:latin typeface="Arial Unicode MS" pitchFamily="34" charset="-128"/>
              </a:rPr>
            </a:br>
            <a:r>
              <a:rPr lang="sv-SE" sz="2800" dirty="0">
                <a:latin typeface="Arial Unicode MS" pitchFamily="34" charset="-128"/>
              </a:rPr>
              <a:t>- meningsfullhet</a:t>
            </a:r>
            <a:br>
              <a:rPr lang="sv-SE" sz="2800" dirty="0">
                <a:latin typeface="Arial Unicode MS" pitchFamily="34" charset="-128"/>
              </a:rPr>
            </a:br>
            <a:r>
              <a:rPr lang="sv-SE" sz="2800" dirty="0">
                <a:latin typeface="Arial Unicode MS" pitchFamily="34" charset="-128"/>
              </a:rPr>
              <a:t>- minskad frustration</a:t>
            </a:r>
            <a:br>
              <a:rPr lang="sv-SE" sz="2800" dirty="0">
                <a:latin typeface="Arial Unicode MS" pitchFamily="34" charset="-128"/>
              </a:rPr>
            </a:br>
            <a:r>
              <a:rPr lang="sv-SE" sz="2800" dirty="0">
                <a:latin typeface="Arial Unicode MS" pitchFamily="34" charset="-128"/>
              </a:rPr>
              <a:t>- kompetensutveckling</a:t>
            </a:r>
          </a:p>
          <a:p>
            <a:pPr>
              <a:lnSpc>
                <a:spcPct val="90000"/>
              </a:lnSpc>
              <a:spcBef>
                <a:spcPct val="20000"/>
              </a:spcBef>
            </a:pPr>
            <a:r>
              <a:rPr lang="sv-SE" sz="2800" b="1" dirty="0">
                <a:latin typeface="Arial Unicode MS" pitchFamily="34" charset="-128"/>
              </a:rPr>
              <a:t>Samhället</a:t>
            </a:r>
            <a:br>
              <a:rPr lang="sv-SE" sz="2800" b="1" dirty="0">
                <a:latin typeface="Arial Unicode MS" pitchFamily="34" charset="-128"/>
              </a:rPr>
            </a:br>
            <a:r>
              <a:rPr lang="sv-SE" sz="2800" dirty="0">
                <a:latin typeface="Arial Unicode MS" pitchFamily="34" charset="-128"/>
              </a:rPr>
              <a:t>- förkortad rehabiliteringsprocess</a:t>
            </a:r>
            <a:br>
              <a:rPr lang="sv-SE" sz="2800" dirty="0">
                <a:latin typeface="Arial Unicode MS" pitchFamily="34" charset="-128"/>
              </a:rPr>
            </a:br>
            <a:r>
              <a:rPr lang="sv-SE" sz="2800" dirty="0">
                <a:latin typeface="Arial Unicode MS" pitchFamily="34" charset="-128"/>
              </a:rPr>
              <a:t>- minskade väntetider</a:t>
            </a:r>
            <a:br>
              <a:rPr lang="sv-SE" sz="2800" dirty="0">
                <a:latin typeface="Arial Unicode MS" pitchFamily="34" charset="-128"/>
              </a:rPr>
            </a:br>
            <a:r>
              <a:rPr lang="sv-SE" sz="2800" dirty="0">
                <a:latin typeface="Arial Unicode MS" pitchFamily="34" charset="-128"/>
              </a:rPr>
              <a:t>- tydligare ansvarsgränser</a:t>
            </a:r>
            <a:endParaRPr lang="sv-SE" dirty="0"/>
          </a:p>
        </p:txBody>
      </p:sp>
    </p:spTree>
    <p:extLst>
      <p:ext uri="{BB962C8B-B14F-4D97-AF65-F5344CB8AC3E}">
        <p14:creationId xmlns:p14="http://schemas.microsoft.com/office/powerpoint/2010/main" val="23689765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6149" name="Rectangle 5"/>
          <p:cNvSpPr>
            <a:spLocks noGrp="1" noChangeArrowheads="1"/>
          </p:cNvSpPr>
          <p:nvPr>
            <p:ph type="title"/>
          </p:nvPr>
        </p:nvSpPr>
        <p:spPr>
          <a:xfrm>
            <a:off x="1991544" y="2652564"/>
            <a:ext cx="7772400" cy="1143000"/>
          </a:xfrm>
        </p:spPr>
        <p:txBody>
          <a:bodyPr>
            <a:normAutofit fontScale="90000"/>
          </a:bodyPr>
          <a:lstStyle/>
          <a:p>
            <a:pPr algn="ctr"/>
            <a:r>
              <a:rPr lang="sv-SE" sz="4000" dirty="0"/>
              <a:t/>
            </a:r>
            <a:br>
              <a:rPr lang="sv-SE" sz="4000" dirty="0"/>
            </a:br>
            <a:r>
              <a:rPr lang="sv-SE" sz="4000" dirty="0">
                <a:latin typeface="Arial" pitchFamily="34" charset="0"/>
                <a:cs typeface="Arial" pitchFamily="34" charset="0"/>
              </a:rPr>
              <a:t>Varför ska vi ha</a:t>
            </a:r>
            <a:br>
              <a:rPr lang="sv-SE" sz="4000" dirty="0">
                <a:latin typeface="Arial" pitchFamily="34" charset="0"/>
                <a:cs typeface="Arial" pitchFamily="34" charset="0"/>
              </a:rPr>
            </a:br>
            <a:r>
              <a:rPr lang="sv-SE" sz="4000" dirty="0">
                <a:latin typeface="Arial" pitchFamily="34" charset="0"/>
                <a:cs typeface="Arial" pitchFamily="34" charset="0"/>
              </a:rPr>
              <a:t/>
            </a:r>
            <a:br>
              <a:rPr lang="sv-SE" sz="4000" dirty="0">
                <a:latin typeface="Arial" pitchFamily="34" charset="0"/>
                <a:cs typeface="Arial" pitchFamily="34" charset="0"/>
              </a:rPr>
            </a:br>
            <a:r>
              <a:rPr lang="sv-SE" sz="4000" dirty="0">
                <a:latin typeface="Arial" pitchFamily="34" charset="0"/>
                <a:cs typeface="Arial" pitchFamily="34" charset="0"/>
              </a:rPr>
              <a:t> samordningsförbund?</a:t>
            </a:r>
            <a:endParaRPr lang="en-US" sz="3200" dirty="0">
              <a:latin typeface="Arial" pitchFamily="34" charset="0"/>
              <a:cs typeface="Arial" pitchFamily="34" charset="0"/>
            </a:endParaRPr>
          </a:p>
        </p:txBody>
      </p:sp>
      <p:sp>
        <p:nvSpPr>
          <p:cNvPr id="7" name="Rectangle 5">
            <a:extLst>
              <a:ext uri="{FF2B5EF4-FFF2-40B4-BE49-F238E27FC236}">
                <a16:creationId xmlns:a16="http://schemas.microsoft.com/office/drawing/2014/main" id="{326B346F-2D83-E974-8D3C-5ABCEE83BFCE}"/>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10458794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6149" name="Rectangle 5"/>
          <p:cNvSpPr>
            <a:spLocks noGrp="1" noChangeArrowheads="1"/>
          </p:cNvSpPr>
          <p:nvPr>
            <p:ph type="title"/>
          </p:nvPr>
        </p:nvSpPr>
        <p:spPr>
          <a:xfrm>
            <a:off x="1981200" y="402264"/>
            <a:ext cx="7239000" cy="794488"/>
          </a:xfrm>
        </p:spPr>
        <p:txBody>
          <a:bodyPr>
            <a:normAutofit/>
          </a:bodyPr>
          <a:lstStyle/>
          <a:p>
            <a:pPr algn="ctr"/>
            <a:r>
              <a:rPr lang="sv-SE" sz="4000" dirty="0"/>
              <a:t>Bakgrund</a:t>
            </a: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1981200" y="1340768"/>
            <a:ext cx="7239000" cy="5114968"/>
          </a:xfrm>
        </p:spPr>
        <p:txBody>
          <a:bodyPr/>
          <a:lstStyle/>
          <a:p>
            <a:r>
              <a:rPr lang="sv-SE" dirty="0"/>
              <a:t>90-talet – välfärdsorganisationerna brast i samordning och avsaknad av helhetssyn på individen</a:t>
            </a:r>
          </a:p>
          <a:p>
            <a:r>
              <a:rPr lang="sv-SE" dirty="0"/>
              <a:t>Försöksverksamheter med Finsam, Socsam, Frisam</a:t>
            </a:r>
          </a:p>
          <a:p>
            <a:r>
              <a:rPr lang="sv-SE" dirty="0"/>
              <a:t>Utvärderingar lyfte fram behovet av </a:t>
            </a:r>
            <a:br>
              <a:rPr lang="sv-SE" dirty="0"/>
            </a:br>
            <a:r>
              <a:rPr lang="sv-SE" dirty="0"/>
              <a:t>- struktur för långsiktighet</a:t>
            </a:r>
            <a:br>
              <a:rPr lang="sv-SE" dirty="0"/>
            </a:br>
            <a:r>
              <a:rPr lang="sv-SE" dirty="0"/>
              <a:t>- gemensamt ansvar</a:t>
            </a:r>
            <a:br>
              <a:rPr lang="sv-SE" dirty="0"/>
            </a:br>
            <a:r>
              <a:rPr lang="sv-SE" dirty="0"/>
              <a:t>- lokala arenor</a:t>
            </a:r>
            <a:br>
              <a:rPr lang="sv-SE" dirty="0"/>
            </a:br>
            <a:r>
              <a:rPr lang="sv-SE" dirty="0"/>
              <a:t>- gemensamma resurser</a:t>
            </a:r>
            <a:br>
              <a:rPr lang="sv-SE" dirty="0"/>
            </a:br>
            <a:r>
              <a:rPr lang="sv-SE" dirty="0"/>
              <a:t>- gemensam politisk styrning</a:t>
            </a:r>
          </a:p>
        </p:txBody>
      </p:sp>
      <p:sp>
        <p:nvSpPr>
          <p:cNvPr id="2" name="Rectangle 5">
            <a:extLst>
              <a:ext uri="{FF2B5EF4-FFF2-40B4-BE49-F238E27FC236}">
                <a16:creationId xmlns:a16="http://schemas.microsoft.com/office/drawing/2014/main" id="{33B91CDC-A41A-1659-C264-2982487B406C}"/>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42647729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051925" y="6237289"/>
            <a:ext cx="1119188" cy="85725"/>
          </a:xfrm>
          <a:prstGeom prst="rect">
            <a:avLst/>
          </a:prstGeom>
          <a:solidFill>
            <a:schemeClr val="bg1"/>
          </a:solidFill>
          <a:ln w="12700">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6149" name="Rectangle 5"/>
          <p:cNvSpPr>
            <a:spLocks noGrp="1" noChangeArrowheads="1"/>
          </p:cNvSpPr>
          <p:nvPr>
            <p:ph type="title"/>
          </p:nvPr>
        </p:nvSpPr>
        <p:spPr>
          <a:xfrm>
            <a:off x="1765169" y="1253246"/>
            <a:ext cx="7772400" cy="1143000"/>
          </a:xfrm>
        </p:spPr>
        <p:txBody>
          <a:bodyPr>
            <a:normAutofit fontScale="90000"/>
          </a:bodyPr>
          <a:lstStyle/>
          <a:p>
            <a:pPr algn="ctr"/>
            <a:r>
              <a:rPr lang="sv-SE" sz="4000" dirty="0"/>
              <a:t/>
            </a:r>
            <a:br>
              <a:rPr lang="sv-SE" sz="4000" dirty="0"/>
            </a:br>
            <a:r>
              <a:rPr lang="sv-SE" sz="4000" dirty="0">
                <a:latin typeface="Arial" pitchFamily="34" charset="0"/>
                <a:cs typeface="Arial" pitchFamily="34" charset="0"/>
              </a:rPr>
              <a:t>Vilket problem skall Vi hantera?</a:t>
            </a:r>
            <a:endParaRPr lang="en-US" sz="3200" dirty="0">
              <a:latin typeface="Arial" pitchFamily="34" charset="0"/>
              <a:cs typeface="Arial" pitchFamily="34" charset="0"/>
            </a:endParaRPr>
          </a:p>
        </p:txBody>
      </p:sp>
      <p:sp>
        <p:nvSpPr>
          <p:cNvPr id="6" name="Platshållare för innehåll 5"/>
          <p:cNvSpPr>
            <a:spLocks noGrp="1"/>
          </p:cNvSpPr>
          <p:nvPr>
            <p:ph idx="1"/>
          </p:nvPr>
        </p:nvSpPr>
        <p:spPr>
          <a:xfrm>
            <a:off x="2315678" y="1824746"/>
            <a:ext cx="7772400" cy="4683224"/>
          </a:xfrm>
        </p:spPr>
        <p:txBody>
          <a:bodyPr/>
          <a:lstStyle/>
          <a:p>
            <a:endParaRPr lang="sv-SE" dirty="0"/>
          </a:p>
          <a:p>
            <a:endParaRPr lang="sv-SE" dirty="0">
              <a:latin typeface="Calibri" panose="020F0502020204030204" pitchFamily="34" charset="0"/>
            </a:endParaRPr>
          </a:p>
          <a:p>
            <a:pPr>
              <a:buFontTx/>
              <a:buNone/>
            </a:pPr>
            <a:r>
              <a:rPr lang="sv-SE" sz="3600" dirty="0">
                <a:latin typeface="Calibri" panose="020F0502020204030204" pitchFamily="34" charset="0"/>
              </a:rPr>
              <a:t>- </a:t>
            </a:r>
            <a:r>
              <a:rPr lang="sv-SE" sz="3600" dirty="0">
                <a:latin typeface="Calibri" panose="020F0502020204030204" pitchFamily="34" charset="0"/>
                <a:cs typeface="Arial" pitchFamily="34" charset="0"/>
              </a:rPr>
              <a:t>Individers behov av rehabilitering tillgodoses inte</a:t>
            </a:r>
            <a:br>
              <a:rPr lang="sv-SE" sz="3600" dirty="0">
                <a:latin typeface="Calibri" panose="020F0502020204030204" pitchFamily="34" charset="0"/>
                <a:cs typeface="Arial" pitchFamily="34" charset="0"/>
              </a:rPr>
            </a:br>
            <a:endParaRPr lang="sv-SE" sz="3600" dirty="0">
              <a:latin typeface="Calibri" panose="020F0502020204030204" pitchFamily="34" charset="0"/>
              <a:cs typeface="Arial" pitchFamily="34" charset="0"/>
            </a:endParaRPr>
          </a:p>
          <a:p>
            <a:pPr>
              <a:buFontTx/>
              <a:buNone/>
            </a:pPr>
            <a:r>
              <a:rPr lang="sv-SE" sz="3600" dirty="0">
                <a:latin typeface="Calibri" panose="020F0502020204030204" pitchFamily="34" charset="0"/>
                <a:cs typeface="Arial" pitchFamily="34" charset="0"/>
              </a:rPr>
              <a:t>- Samhällets resurser används inte kostnadseffektivt</a:t>
            </a:r>
          </a:p>
          <a:p>
            <a:endParaRPr lang="sv-SE" dirty="0"/>
          </a:p>
        </p:txBody>
      </p:sp>
      <p:sp>
        <p:nvSpPr>
          <p:cNvPr id="2" name="Rectangle 5">
            <a:extLst>
              <a:ext uri="{FF2B5EF4-FFF2-40B4-BE49-F238E27FC236}">
                <a16:creationId xmlns:a16="http://schemas.microsoft.com/office/drawing/2014/main" id="{C5EEDD09-55D9-58A0-1F80-2B852C5EF650}"/>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3639" name="Rectangle 7"/>
          <p:cNvSpPr>
            <a:spLocks noChangeArrowheads="1"/>
          </p:cNvSpPr>
          <p:nvPr/>
        </p:nvSpPr>
        <p:spPr bwMode="auto">
          <a:xfrm>
            <a:off x="2324501" y="1927459"/>
            <a:ext cx="7772400" cy="4114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453640" name="Rectangle 8"/>
          <p:cNvSpPr>
            <a:spLocks noGrp="1" noChangeArrowheads="1"/>
          </p:cNvSpPr>
          <p:nvPr>
            <p:ph type="title"/>
          </p:nvPr>
        </p:nvSpPr>
        <p:spPr>
          <a:xfrm>
            <a:off x="1981200" y="506771"/>
            <a:ext cx="8229600" cy="1143000"/>
          </a:xfrm>
        </p:spPr>
        <p:txBody>
          <a:bodyPr/>
          <a:lstStyle/>
          <a:p>
            <a:pPr algn="ctr"/>
            <a:r>
              <a:rPr lang="sv-SE" dirty="0">
                <a:latin typeface="Arial" pitchFamily="34" charset="0"/>
                <a:cs typeface="Arial" pitchFamily="34" charset="0"/>
              </a:rPr>
              <a:t>Varför är det så?</a:t>
            </a:r>
            <a:endParaRPr lang="en-US" dirty="0">
              <a:latin typeface="Arial" pitchFamily="34" charset="0"/>
              <a:cs typeface="Arial" pitchFamily="34" charset="0"/>
            </a:endParaRPr>
          </a:p>
        </p:txBody>
      </p:sp>
      <p:sp>
        <p:nvSpPr>
          <p:cNvPr id="453641" name="Rectangle 9"/>
          <p:cNvSpPr>
            <a:spLocks noGrp="1" noChangeArrowheads="1"/>
          </p:cNvSpPr>
          <p:nvPr>
            <p:ph idx="1"/>
          </p:nvPr>
        </p:nvSpPr>
        <p:spPr>
          <a:xfrm>
            <a:off x="2324501" y="1927459"/>
            <a:ext cx="7772400" cy="4392488"/>
          </a:xfrm>
        </p:spPr>
        <p:txBody>
          <a:bodyPr>
            <a:normAutofit/>
          </a:bodyPr>
          <a:lstStyle/>
          <a:p>
            <a:r>
              <a:rPr lang="sv-SE" sz="2800" dirty="0">
                <a:latin typeface="Arial" pitchFamily="34" charset="0"/>
                <a:cs typeface="Arial" pitchFamily="34" charset="0"/>
              </a:rPr>
              <a:t>Rehabiliteringsansvaret är uppdelat på flera aktörer</a:t>
            </a:r>
          </a:p>
          <a:p>
            <a:r>
              <a:rPr lang="sv-SE" sz="2800" dirty="0">
                <a:latin typeface="Arial" pitchFamily="34" charset="0"/>
                <a:cs typeface="Arial" pitchFamily="34" charset="0"/>
              </a:rPr>
              <a:t>Oklart ansvar</a:t>
            </a:r>
          </a:p>
          <a:p>
            <a:r>
              <a:rPr lang="sv-SE" sz="2800" dirty="0">
                <a:latin typeface="Arial" pitchFamily="34" charset="0"/>
                <a:cs typeface="Arial" pitchFamily="34" charset="0"/>
              </a:rPr>
              <a:t>Gemensamma metoder saknas</a:t>
            </a:r>
          </a:p>
          <a:p>
            <a:r>
              <a:rPr lang="sv-SE" sz="2800" dirty="0">
                <a:latin typeface="Arial" pitchFamily="34" charset="0"/>
                <a:cs typeface="Arial" pitchFamily="34" charset="0"/>
              </a:rPr>
              <a:t>Olika mål för myndigheterna</a:t>
            </a:r>
          </a:p>
          <a:p>
            <a:r>
              <a:rPr lang="sv-SE" sz="2800" dirty="0">
                <a:latin typeface="Arial" pitchFamily="34" charset="0"/>
                <a:cs typeface="Arial" pitchFamily="34" charset="0"/>
              </a:rPr>
              <a:t>Informationsbrister mellan myndigheter</a:t>
            </a:r>
          </a:p>
          <a:p>
            <a:r>
              <a:rPr lang="sv-SE" sz="2800" dirty="0">
                <a:latin typeface="Arial" pitchFamily="34" charset="0"/>
                <a:cs typeface="Arial" pitchFamily="34" charset="0"/>
              </a:rPr>
              <a:t>Ekonomiska incitament saknas</a:t>
            </a:r>
            <a:br>
              <a:rPr lang="sv-SE" sz="2800" dirty="0">
                <a:latin typeface="Arial" pitchFamily="34" charset="0"/>
                <a:cs typeface="Arial" pitchFamily="34" charset="0"/>
              </a:rPr>
            </a:br>
            <a:endParaRPr lang="sv-SE" sz="2800" dirty="0">
              <a:latin typeface="Arial" pitchFamily="34" charset="0"/>
              <a:cs typeface="Arial" pitchFamily="34" charset="0"/>
            </a:endParaRPr>
          </a:p>
          <a:p>
            <a:r>
              <a:rPr lang="sv-SE" sz="2800" dirty="0">
                <a:latin typeface="Arial" pitchFamily="34" charset="0"/>
                <a:cs typeface="Arial" pitchFamily="34" charset="0"/>
              </a:rPr>
              <a:t>Aktuellt i dag?</a:t>
            </a:r>
            <a:endParaRPr lang="en-US" sz="2800" dirty="0">
              <a:latin typeface="Arial" pitchFamily="34" charset="0"/>
              <a:cs typeface="Arial" pitchFamily="34" charset="0"/>
            </a:endParaRPr>
          </a:p>
        </p:txBody>
      </p:sp>
      <p:sp>
        <p:nvSpPr>
          <p:cNvPr id="2" name="Rectangle 5">
            <a:extLst>
              <a:ext uri="{FF2B5EF4-FFF2-40B4-BE49-F238E27FC236}">
                <a16:creationId xmlns:a16="http://schemas.microsoft.com/office/drawing/2014/main" id="{E98E8D98-775A-AECF-30C7-00179CA729F2}"/>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1" name="Rectangle 5">
            <a:extLst>
              <a:ext uri="{FF2B5EF4-FFF2-40B4-BE49-F238E27FC236}">
                <a16:creationId xmlns:a16="http://schemas.microsoft.com/office/drawing/2014/main" id="{1EE35D0F-FAD5-46C1-9D33-EAB5C4F4BE82}"/>
              </a:ext>
            </a:extLst>
          </p:cNvPr>
          <p:cNvSpPr>
            <a:spLocks noChangeArrowheads="1"/>
          </p:cNvSpPr>
          <p:nvPr/>
        </p:nvSpPr>
        <p:spPr bwMode="auto">
          <a:xfrm>
            <a:off x="9204325" y="6389689"/>
            <a:ext cx="1119188" cy="85725"/>
          </a:xfrm>
          <a:prstGeom prst="rect">
            <a:avLst/>
          </a:prstGeom>
          <a:solidFill>
            <a:schemeClr val="bg1"/>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v-SE" sz="24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470023" name="Rectangle 7">
            <a:extLst>
              <a:ext uri="{FF2B5EF4-FFF2-40B4-BE49-F238E27FC236}">
                <a16:creationId xmlns:a16="http://schemas.microsoft.com/office/drawing/2014/main" id="{C71E769A-C361-4028-9DE7-F2675B037175}"/>
              </a:ext>
            </a:extLst>
          </p:cNvPr>
          <p:cNvSpPr>
            <a:spLocks noChangeArrowheads="1"/>
          </p:cNvSpPr>
          <p:nvPr/>
        </p:nvSpPr>
        <p:spPr bwMode="auto">
          <a:xfrm>
            <a:off x="2239963"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altLang="sv-SE"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70024" name="Rectangle 8">
            <a:extLst>
              <a:ext uri="{FF2B5EF4-FFF2-40B4-BE49-F238E27FC236}">
                <a16:creationId xmlns:a16="http://schemas.microsoft.com/office/drawing/2014/main" id="{2E721A0F-7704-4807-841E-4CD4D6A588DA}"/>
              </a:ext>
            </a:extLst>
          </p:cNvPr>
          <p:cNvSpPr>
            <a:spLocks noGrp="1" noChangeArrowheads="1"/>
          </p:cNvSpPr>
          <p:nvPr>
            <p:ph type="title"/>
          </p:nvPr>
        </p:nvSpPr>
        <p:spPr>
          <a:xfrm>
            <a:off x="2179637" y="925091"/>
            <a:ext cx="7772400" cy="865188"/>
          </a:xfrm>
        </p:spPr>
        <p:txBody>
          <a:bodyPr>
            <a:normAutofit fontScale="90000"/>
          </a:bodyPr>
          <a:lstStyle/>
          <a:p>
            <a:r>
              <a:rPr lang="sv-SE" altLang="sv-SE" sz="3600" dirty="0"/>
              <a:t>Samordningsförbundets ledamöter</a:t>
            </a:r>
          </a:p>
        </p:txBody>
      </p:sp>
      <p:sp>
        <p:nvSpPr>
          <p:cNvPr id="470025" name="Rectangle 9">
            <a:extLst>
              <a:ext uri="{FF2B5EF4-FFF2-40B4-BE49-F238E27FC236}">
                <a16:creationId xmlns:a16="http://schemas.microsoft.com/office/drawing/2014/main" id="{FEB2E4E9-8EB3-41B3-9A9D-E8F0CAF61AD4}"/>
              </a:ext>
            </a:extLst>
          </p:cNvPr>
          <p:cNvSpPr>
            <a:spLocks noGrp="1" noChangeArrowheads="1"/>
          </p:cNvSpPr>
          <p:nvPr>
            <p:ph type="body" idx="1"/>
          </p:nvPr>
        </p:nvSpPr>
        <p:spPr>
          <a:xfrm>
            <a:off x="1897063" y="2378077"/>
            <a:ext cx="8458200" cy="4097337"/>
          </a:xfrm>
        </p:spPr>
        <p:txBody>
          <a:bodyPr/>
          <a:lstStyle/>
          <a:p>
            <a:pPr>
              <a:lnSpc>
                <a:spcPct val="90000"/>
              </a:lnSpc>
            </a:pPr>
            <a:r>
              <a:rPr lang="sv-SE" altLang="sv-SE" dirty="0"/>
              <a:t>De skall kunna anlägga en helhetssyn på de frågor samordningsförbundet har att ta ställning till. </a:t>
            </a:r>
            <a:br>
              <a:rPr lang="sv-SE" altLang="sv-SE" dirty="0"/>
            </a:br>
            <a:r>
              <a:rPr lang="sv-SE" altLang="sv-SE" dirty="0"/>
              <a:t/>
            </a:r>
            <a:br>
              <a:rPr lang="sv-SE" altLang="sv-SE" dirty="0"/>
            </a:br>
            <a:endParaRPr lang="sv-SE" altLang="sv-SE" dirty="0"/>
          </a:p>
          <a:p>
            <a:pPr>
              <a:lnSpc>
                <a:spcPct val="90000"/>
              </a:lnSpc>
            </a:pPr>
            <a:r>
              <a:rPr lang="sv-SE" altLang="sv-SE" dirty="0"/>
              <a:t>De måste ha förmåga att höja sig över ett sektoriserat tankesätt och se till de syften och motiv som ligger bakom den finansiella samordningen. </a:t>
            </a:r>
            <a:br>
              <a:rPr lang="sv-SE" altLang="sv-SE" dirty="0"/>
            </a:br>
            <a:r>
              <a:rPr lang="sv-SE" altLang="sv-SE" dirty="0"/>
              <a:t/>
            </a:r>
            <a:br>
              <a:rPr lang="sv-SE" altLang="sv-SE" dirty="0"/>
            </a:br>
            <a:r>
              <a:rPr lang="sv-SE" altLang="sv-SE" sz="2800" dirty="0"/>
              <a:t>			</a:t>
            </a:r>
          </a:p>
        </p:txBody>
      </p:sp>
      <p:sp>
        <p:nvSpPr>
          <p:cNvPr id="2" name="Rectangle 5">
            <a:extLst>
              <a:ext uri="{FF2B5EF4-FFF2-40B4-BE49-F238E27FC236}">
                <a16:creationId xmlns:a16="http://schemas.microsoft.com/office/drawing/2014/main" id="{01F85161-29D0-7A42-DB48-D485845EBAB2}"/>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7735"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457736" name="Rectangle 8"/>
          <p:cNvSpPr>
            <a:spLocks noGrp="1" noChangeArrowheads="1"/>
          </p:cNvSpPr>
          <p:nvPr>
            <p:ph type="title"/>
          </p:nvPr>
        </p:nvSpPr>
        <p:spPr>
          <a:xfrm>
            <a:off x="2419801" y="1210978"/>
            <a:ext cx="8229600" cy="782638"/>
          </a:xfrm>
        </p:spPr>
        <p:txBody>
          <a:bodyPr/>
          <a:lstStyle/>
          <a:p>
            <a:r>
              <a:rPr lang="sv-SE" sz="3600" dirty="0"/>
              <a:t>Vad säger lagen?</a:t>
            </a:r>
          </a:p>
        </p:txBody>
      </p:sp>
      <p:sp>
        <p:nvSpPr>
          <p:cNvPr id="457737" name="Rectangle 9"/>
          <p:cNvSpPr>
            <a:spLocks noGrp="1" noChangeArrowheads="1"/>
          </p:cNvSpPr>
          <p:nvPr>
            <p:ph sz="half" idx="1"/>
          </p:nvPr>
        </p:nvSpPr>
        <p:spPr/>
        <p:txBody>
          <a:bodyPr>
            <a:normAutofit fontScale="92500" lnSpcReduction="10000"/>
          </a:bodyPr>
          <a:lstStyle/>
          <a:p>
            <a:pPr>
              <a:buFontTx/>
              <a:buNone/>
            </a:pPr>
            <a:endParaRPr lang="sv-SE"/>
          </a:p>
          <a:p>
            <a:endParaRPr lang="sv-SE"/>
          </a:p>
          <a:p>
            <a:endParaRPr lang="sv-SE"/>
          </a:p>
          <a:p>
            <a:endParaRPr lang="sv-SE"/>
          </a:p>
        </p:txBody>
      </p:sp>
      <p:sp>
        <p:nvSpPr>
          <p:cNvPr id="457738" name="Rectangle 10"/>
          <p:cNvSpPr>
            <a:spLocks noGrp="1" noChangeArrowheads="1"/>
          </p:cNvSpPr>
          <p:nvPr>
            <p:ph sz="half" idx="2"/>
          </p:nvPr>
        </p:nvSpPr>
        <p:spPr>
          <a:xfrm>
            <a:off x="2001838" y="2211689"/>
            <a:ext cx="8147050" cy="4857750"/>
          </a:xfrm>
        </p:spPr>
        <p:txBody>
          <a:bodyPr>
            <a:normAutofit fontScale="92500" lnSpcReduction="10000"/>
          </a:bodyPr>
          <a:lstStyle/>
          <a:p>
            <a:r>
              <a:rPr lang="sv-SE" sz="3200" b="1" dirty="0">
                <a:solidFill>
                  <a:srgbClr val="000000"/>
                </a:solidFill>
              </a:rPr>
              <a:t>Motiv och syfte</a:t>
            </a:r>
            <a:br>
              <a:rPr lang="sv-SE" sz="3200" b="1" dirty="0">
                <a:solidFill>
                  <a:srgbClr val="000000"/>
                </a:solidFill>
              </a:rPr>
            </a:br>
            <a:r>
              <a:rPr lang="sv-SE" sz="3200" b="1" dirty="0">
                <a:solidFill>
                  <a:srgbClr val="000000"/>
                </a:solidFill>
              </a:rPr>
              <a:t/>
            </a:r>
            <a:br>
              <a:rPr lang="sv-SE" sz="3200" b="1" dirty="0">
                <a:solidFill>
                  <a:srgbClr val="000000"/>
                </a:solidFill>
              </a:rPr>
            </a:br>
            <a:r>
              <a:rPr lang="sv-SE" sz="3200" dirty="0">
                <a:solidFill>
                  <a:srgbClr val="000000"/>
                </a:solidFill>
              </a:rPr>
              <a:t>§ 1</a:t>
            </a:r>
            <a:r>
              <a:rPr lang="sv-SE" sz="3200" b="1" dirty="0">
                <a:solidFill>
                  <a:srgbClr val="000000"/>
                </a:solidFill>
              </a:rPr>
              <a:t> </a:t>
            </a:r>
            <a:r>
              <a:rPr lang="sv-SE" sz="3200" dirty="0">
                <a:solidFill>
                  <a:srgbClr val="000000"/>
                </a:solidFill>
              </a:rPr>
              <a:t>Finansiell samordning mellan olika aktörer inom rehabiliteringsområdet ska underlätta en </a:t>
            </a:r>
            <a:r>
              <a:rPr lang="sv-SE" sz="3200" i="1" dirty="0">
                <a:solidFill>
                  <a:srgbClr val="000000"/>
                </a:solidFill>
              </a:rPr>
              <a:t>effektiv resursanvändning</a:t>
            </a:r>
            <a:r>
              <a:rPr lang="sv-SE" sz="3200" dirty="0">
                <a:solidFill>
                  <a:srgbClr val="000000"/>
                </a:solidFill>
              </a:rPr>
              <a:t>.</a:t>
            </a:r>
            <a:br>
              <a:rPr lang="sv-SE" sz="3200" dirty="0">
                <a:solidFill>
                  <a:srgbClr val="000000"/>
                </a:solidFill>
              </a:rPr>
            </a:br>
            <a:r>
              <a:rPr lang="sv-SE" sz="3200" dirty="0">
                <a:solidFill>
                  <a:srgbClr val="000000"/>
                </a:solidFill>
              </a:rPr>
              <a:t/>
            </a:r>
            <a:br>
              <a:rPr lang="sv-SE" sz="3200" dirty="0">
                <a:solidFill>
                  <a:srgbClr val="000000"/>
                </a:solidFill>
              </a:rPr>
            </a:br>
            <a:r>
              <a:rPr lang="sv-SE" sz="3200" dirty="0">
                <a:solidFill>
                  <a:srgbClr val="000000"/>
                </a:solidFill>
              </a:rPr>
              <a:t>§ 2 De samordnade resurserna ska användas för insatser som syftar till att den enskilde ska </a:t>
            </a:r>
            <a:r>
              <a:rPr lang="sv-SE" sz="3200" i="1" dirty="0">
                <a:solidFill>
                  <a:srgbClr val="000000"/>
                </a:solidFill>
              </a:rPr>
              <a:t>uppnå eller förbättra sin förmåga till förvärvsarbete</a:t>
            </a:r>
            <a:r>
              <a:rPr lang="sv-SE" sz="3200" dirty="0">
                <a:solidFill>
                  <a:srgbClr val="000000"/>
                </a:solidFill>
              </a:rPr>
              <a:t>.</a:t>
            </a:r>
            <a:br>
              <a:rPr lang="sv-SE" sz="3200" dirty="0">
                <a:solidFill>
                  <a:srgbClr val="000000"/>
                </a:solidFill>
              </a:rPr>
            </a:br>
            <a:endParaRPr lang="en-US" sz="3200" dirty="0">
              <a:solidFill>
                <a:srgbClr val="000000"/>
              </a:solidFill>
            </a:endParaRPr>
          </a:p>
        </p:txBody>
      </p:sp>
      <p:sp>
        <p:nvSpPr>
          <p:cNvPr id="2" name="Rectangle 5">
            <a:extLst>
              <a:ext uri="{FF2B5EF4-FFF2-40B4-BE49-F238E27FC236}">
                <a16:creationId xmlns:a16="http://schemas.microsoft.com/office/drawing/2014/main" id="{F50DCD8A-B1E0-E9FF-33F7-D794B21D6CD8}"/>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7" name="Rectangle 7"/>
          <p:cNvSpPr>
            <a:spLocks noChangeArrowheads="1"/>
          </p:cNvSpPr>
          <p:nvPr/>
        </p:nvSpPr>
        <p:spPr bwMode="auto">
          <a:xfrm>
            <a:off x="2286000" y="1600200"/>
            <a:ext cx="7772400" cy="4114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471049" name="Rectangle 9"/>
          <p:cNvSpPr>
            <a:spLocks noGrp="1" noChangeArrowheads="1"/>
          </p:cNvSpPr>
          <p:nvPr>
            <p:ph sz="half" idx="1"/>
          </p:nvPr>
        </p:nvSpPr>
        <p:spPr/>
        <p:txBody>
          <a:bodyPr/>
          <a:lstStyle/>
          <a:p>
            <a:pPr>
              <a:buFontTx/>
              <a:buNone/>
            </a:pPr>
            <a:endParaRPr lang="sv-SE"/>
          </a:p>
          <a:p>
            <a:endParaRPr lang="sv-SE"/>
          </a:p>
          <a:p>
            <a:endParaRPr lang="sv-SE"/>
          </a:p>
          <a:p>
            <a:endParaRPr lang="sv-SE"/>
          </a:p>
        </p:txBody>
      </p:sp>
      <p:sp>
        <p:nvSpPr>
          <p:cNvPr id="471050" name="Rectangle 10"/>
          <p:cNvSpPr>
            <a:spLocks noGrp="1" noChangeArrowheads="1"/>
          </p:cNvSpPr>
          <p:nvPr>
            <p:ph sz="half" idx="2"/>
          </p:nvPr>
        </p:nvSpPr>
        <p:spPr>
          <a:xfrm>
            <a:off x="1524000" y="1340768"/>
            <a:ext cx="8147050" cy="4857750"/>
          </a:xfrm>
        </p:spPr>
        <p:txBody>
          <a:bodyPr/>
          <a:lstStyle/>
          <a:p>
            <a:pPr>
              <a:buFontTx/>
              <a:buNone/>
            </a:pPr>
            <a:r>
              <a:rPr lang="sv-SE" sz="4000" b="1" dirty="0"/>
              <a:t/>
            </a:r>
            <a:br>
              <a:rPr lang="sv-SE" sz="4000" b="1" dirty="0"/>
            </a:br>
            <a:r>
              <a:rPr lang="sv-SE" sz="4000" b="1" dirty="0"/>
              <a:t/>
            </a:r>
            <a:br>
              <a:rPr lang="sv-SE" sz="4000" b="1" dirty="0"/>
            </a:br>
            <a:r>
              <a:rPr lang="sv-SE" sz="4400" dirty="0"/>
              <a:t>”Det blir vad man gör det till”</a:t>
            </a:r>
            <a:r>
              <a:rPr lang="sv-SE" sz="4000" b="1" dirty="0"/>
              <a:t/>
            </a:r>
            <a:br>
              <a:rPr lang="sv-SE" sz="4000" b="1" dirty="0"/>
            </a:br>
            <a:endParaRPr lang="en-US" sz="4000" b="1" dirty="0"/>
          </a:p>
        </p:txBody>
      </p:sp>
      <p:sp>
        <p:nvSpPr>
          <p:cNvPr id="2" name="Rectangle 5">
            <a:extLst>
              <a:ext uri="{FF2B5EF4-FFF2-40B4-BE49-F238E27FC236}">
                <a16:creationId xmlns:a16="http://schemas.microsoft.com/office/drawing/2014/main" id="{79A486D0-92C7-113A-C29E-A563EA4C14C2}"/>
              </a:ext>
            </a:extLst>
          </p:cNvPr>
          <p:cNvSpPr txBox="1">
            <a:spLocks noChangeArrowheads="1"/>
          </p:cNvSpPr>
          <p:nvPr/>
        </p:nvSpPr>
        <p:spPr>
          <a:xfrm>
            <a:off x="466381" y="341523"/>
            <a:ext cx="3554776" cy="782197"/>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sv-SE" sz="3600" dirty="0"/>
              <a:t/>
            </a:r>
            <a:br>
              <a:rPr lang="sv-SE" sz="3600" dirty="0"/>
            </a:br>
            <a:r>
              <a:rPr lang="sv-SE" sz="3600" dirty="0"/>
              <a:t>Repetition</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2747242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rodigt">
  <a:themeElements>
    <a:clrScheme name="Frodig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rodig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rodig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Droppe">
  <a:themeElements>
    <a:clrScheme name="Droppe">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p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pe">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3.xml><?xml version="1.0" encoding="utf-8"?>
<a:theme xmlns:a="http://schemas.openxmlformats.org/drawingml/2006/main" name="default">
  <a:themeElements>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6436</TotalTime>
  <Words>1442</Words>
  <Application>Microsoft Office PowerPoint</Application>
  <PresentationFormat>Bredbild</PresentationFormat>
  <Paragraphs>242</Paragraphs>
  <Slides>29</Slides>
  <Notes>24</Notes>
  <HiddenSlides>0</HiddenSlides>
  <MMClips>0</MMClips>
  <ScaleCrop>false</ScaleCrop>
  <HeadingPairs>
    <vt:vector size="6" baseType="variant">
      <vt:variant>
        <vt:lpstr>Använt teckensnitt</vt:lpstr>
      </vt:variant>
      <vt:variant>
        <vt:i4>11</vt:i4>
      </vt:variant>
      <vt:variant>
        <vt:lpstr>Tema</vt:lpstr>
      </vt:variant>
      <vt:variant>
        <vt:i4>3</vt:i4>
      </vt:variant>
      <vt:variant>
        <vt:lpstr>Bildrubriker</vt:lpstr>
      </vt:variant>
      <vt:variant>
        <vt:i4>29</vt:i4>
      </vt:variant>
    </vt:vector>
  </HeadingPairs>
  <TitlesOfParts>
    <vt:vector size="43" baseType="lpstr">
      <vt:lpstr>Arial</vt:lpstr>
      <vt:lpstr>Arial Black</vt:lpstr>
      <vt:lpstr>Arial Unicode MS</vt:lpstr>
      <vt:lpstr>Calibri</vt:lpstr>
      <vt:lpstr>Helvetica Neue Medium</vt:lpstr>
      <vt:lpstr>Tahoma</vt:lpstr>
      <vt:lpstr>Times New Roman</vt:lpstr>
      <vt:lpstr>Trebuchet MS</vt:lpstr>
      <vt:lpstr>Tw Cen MT</vt:lpstr>
      <vt:lpstr>Wingdings</vt:lpstr>
      <vt:lpstr>Wingdings 2</vt:lpstr>
      <vt:lpstr>Frodigt</vt:lpstr>
      <vt:lpstr>1_Droppe</vt:lpstr>
      <vt:lpstr>default</vt:lpstr>
      <vt:lpstr>PowerPoint-presentation</vt:lpstr>
      <vt:lpstr> Repetition</vt:lpstr>
      <vt:lpstr> Varför ska vi ha   samordningsförbund?</vt:lpstr>
      <vt:lpstr>Bakgrund</vt:lpstr>
      <vt:lpstr> Vilket problem skall Vi hantera?</vt:lpstr>
      <vt:lpstr>Varför är det så?</vt:lpstr>
      <vt:lpstr>Samordningsförbundets ledamöter</vt:lpstr>
      <vt:lpstr>Vad säger lagen?</vt:lpstr>
      <vt:lpstr>PowerPoint-presentation</vt:lpstr>
      <vt:lpstr>Att se möjligheterna och ha modet att pröva gränser - Modul 2</vt:lpstr>
      <vt:lpstr>Insatser i samordningsförbund </vt:lpstr>
      <vt:lpstr>Verksamhetsformer Projekt versus långsiktighet </vt:lpstr>
      <vt:lpstr>Samverkansformer  enligt Runo A.</vt:lpstr>
      <vt:lpstr>Strukturpåverkan </vt:lpstr>
      <vt:lpstr>Styrelsen för Samordnings-förbundets bestämmer:</vt:lpstr>
      <vt:lpstr>Hur skapa verkstad?</vt:lpstr>
      <vt:lpstr>Hur skapa verkstad </vt:lpstr>
      <vt:lpstr>PowerPoint-presentation</vt:lpstr>
      <vt:lpstr>PowerPoint-presentation</vt:lpstr>
      <vt:lpstr>PowerPoint-presentation</vt:lpstr>
      <vt:lpstr>Samverkan är svårt - Varför är det så? (Forskning – R. Axelsson)</vt:lpstr>
      <vt:lpstr>Vilka hinder finns?  (Forskning R. Axelsson)</vt:lpstr>
      <vt:lpstr> </vt:lpstr>
      <vt:lpstr>Exempel på Förbundschefens roll</vt:lpstr>
      <vt:lpstr>Exempel på  ”berednings”- gruppens roll</vt:lpstr>
      <vt:lpstr>Organisation och Organisering</vt:lpstr>
      <vt:lpstr>Chefskap - Ledarskap -  vad behövs vid samverkan?</vt:lpstr>
      <vt:lpstr>Ledarskap</vt:lpstr>
      <vt:lpstr> Från utvärderingar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Andersson</dc:creator>
  <cp:lastModifiedBy>Ann Rilegård</cp:lastModifiedBy>
  <cp:revision>3</cp:revision>
  <dcterms:created xsi:type="dcterms:W3CDTF">2023-03-01T14:08:52Z</dcterms:created>
  <dcterms:modified xsi:type="dcterms:W3CDTF">2023-07-05T08:53:12Z</dcterms:modified>
</cp:coreProperties>
</file>