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60" r:id="rId3"/>
    <p:sldId id="282" r:id="rId4"/>
    <p:sldId id="268" r:id="rId5"/>
    <p:sldId id="266" r:id="rId6"/>
    <p:sldId id="270" r:id="rId7"/>
    <p:sldId id="273" r:id="rId8"/>
    <p:sldId id="275" r:id="rId9"/>
    <p:sldId id="277" r:id="rId10"/>
    <p:sldId id="281" r:id="rId11"/>
    <p:sldId id="279" r:id="rId12"/>
  </p:sldIdLst>
  <p:sldSz cx="9144000" cy="5715000" type="screen16x1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8">
          <p15:clr>
            <a:srgbClr val="A4A3A4"/>
          </p15:clr>
        </p15:guide>
        <p15:guide id="2" pos="39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ijsen Gabriella /HK" initials="BG/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2788" autoAdjust="0"/>
  </p:normalViewPr>
  <p:slideViewPr>
    <p:cSldViewPr>
      <p:cViewPr varScale="1">
        <p:scale>
          <a:sx n="161" d="100"/>
          <a:sy n="161" d="100"/>
        </p:scale>
        <p:origin x="4356" y="144"/>
      </p:cViewPr>
      <p:guideLst>
        <p:guide orient="horz" pos="818"/>
        <p:guide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doughnutChart>
        <c:varyColors val="1"/>
        <c:ser>
          <c:idx val="0"/>
          <c:order val="0"/>
          <c:tx>
            <c:strRef>
              <c:f>Blad1!$B$1</c:f>
              <c:strCache>
                <c:ptCount val="1"/>
                <c:pt idx="0">
                  <c:v>Kolumn1</c:v>
                </c:pt>
              </c:strCache>
            </c:strRef>
          </c:tx>
          <c:spPr>
            <a:ln>
              <a:solidFill>
                <a:schemeClr val="bg1"/>
              </a:solidFill>
            </a:ln>
          </c:spPr>
          <c:dPt>
            <c:idx val="0"/>
            <c:bubble3D val="0"/>
            <c:spPr>
              <a:solidFill>
                <a:schemeClr val="accent3">
                  <a:lumMod val="75000"/>
                </a:schemeClr>
              </a:solidFill>
              <a:ln>
                <a:solidFill>
                  <a:schemeClr val="bg1"/>
                </a:solidFill>
              </a:ln>
            </c:spPr>
            <c:extLst>
              <c:ext xmlns:c16="http://schemas.microsoft.com/office/drawing/2014/chart" uri="{C3380CC4-5D6E-409C-BE32-E72D297353CC}">
                <c16:uniqueId val="{00000001-4F01-48D3-8DBA-903646D1B068}"/>
              </c:ext>
            </c:extLst>
          </c:dPt>
          <c:dPt>
            <c:idx val="1"/>
            <c:bubble3D val="0"/>
            <c:spPr>
              <a:solidFill>
                <a:schemeClr val="accent6">
                  <a:lumMod val="75000"/>
                </a:schemeClr>
              </a:solidFill>
              <a:ln>
                <a:solidFill>
                  <a:schemeClr val="bg1"/>
                </a:solidFill>
              </a:ln>
            </c:spPr>
            <c:extLst>
              <c:ext xmlns:c16="http://schemas.microsoft.com/office/drawing/2014/chart" uri="{C3380CC4-5D6E-409C-BE32-E72D297353CC}">
                <c16:uniqueId val="{00000003-4F01-48D3-8DBA-903646D1B068}"/>
              </c:ext>
            </c:extLst>
          </c:dPt>
          <c:dPt>
            <c:idx val="2"/>
            <c:bubble3D val="0"/>
            <c:spPr>
              <a:solidFill>
                <a:schemeClr val="tx2"/>
              </a:solidFill>
              <a:ln w="25400" cap="flat" cmpd="sng" algn="ctr">
                <a:solidFill>
                  <a:schemeClr val="bg1"/>
                </a:solidFill>
                <a:prstDash val="solid"/>
              </a:ln>
              <a:effectLst/>
            </c:spPr>
            <c:extLst>
              <c:ext xmlns:c16="http://schemas.microsoft.com/office/drawing/2014/chart" uri="{C3380CC4-5D6E-409C-BE32-E72D297353CC}">
                <c16:uniqueId val="{00000005-4F01-48D3-8DBA-903646D1B068}"/>
              </c:ext>
            </c:extLst>
          </c:dPt>
          <c:dLbls>
            <c:dLbl>
              <c:idx val="0"/>
              <c:layout>
                <c:manualLayout>
                  <c:x val="0.11291673228346448"/>
                  <c:y val="-0.11278819082735655"/>
                </c:manualLayout>
              </c:layout>
              <c:tx>
                <c:rich>
                  <a:bodyPr/>
                  <a:lstStyle/>
                  <a:p>
                    <a:r>
                      <a:rPr lang="en-US" dirty="0" err="1" smtClean="0"/>
                      <a:t>Häkte</a:t>
                    </a:r>
                    <a:r>
                      <a:rPr lang="en-US" dirty="0"/>
                      <a:t>
</a:t>
                    </a:r>
                    <a:r>
                      <a:rPr lang="en-US" dirty="0" smtClean="0"/>
                      <a:t>2700</a:t>
                    </a:r>
                    <a:endParaRPr 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F01-48D3-8DBA-903646D1B068}"/>
                </c:ext>
              </c:extLst>
            </c:dLbl>
            <c:dLbl>
              <c:idx val="1"/>
              <c:layout>
                <c:manualLayout>
                  <c:x val="0.15208316929133858"/>
                  <c:y val="2.1874999999999999E-2"/>
                </c:manualLayout>
              </c:layout>
              <c:tx>
                <c:rich>
                  <a:bodyPr/>
                  <a:lstStyle/>
                  <a:p>
                    <a:r>
                      <a:rPr lang="en-US" dirty="0" err="1" smtClean="0"/>
                      <a:t>Anstalt</a:t>
                    </a:r>
                    <a:r>
                      <a:rPr lang="en-US" baseline="0" dirty="0" smtClean="0"/>
                      <a:t> </a:t>
                    </a:r>
                  </a:p>
                  <a:p>
                    <a:r>
                      <a:rPr lang="en-US" baseline="0" dirty="0" smtClean="0"/>
                      <a:t>6 000</a:t>
                    </a:r>
                    <a:endParaRPr 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F01-48D3-8DBA-903646D1B068}"/>
                </c:ext>
              </c:extLst>
            </c:dLbl>
            <c:dLbl>
              <c:idx val="2"/>
              <c:layout>
                <c:manualLayout>
                  <c:x val="-0.10624999999999998"/>
                  <c:y val="0.15937499999999999"/>
                </c:manualLayout>
              </c:layout>
              <c:tx>
                <c:rich>
                  <a:bodyPr/>
                  <a:lstStyle/>
                  <a:p>
                    <a:r>
                      <a:rPr lang="en-US" dirty="0" err="1" smtClean="0"/>
                      <a:t>Frivård</a:t>
                    </a:r>
                    <a:endParaRPr lang="en-US" dirty="0" smtClean="0"/>
                  </a:p>
                  <a:p>
                    <a:r>
                      <a:rPr lang="en-US" dirty="0" smtClean="0"/>
                      <a:t>13 000</a:t>
                    </a:r>
                    <a:endParaRPr lang="en-US"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F01-48D3-8DBA-903646D1B068}"/>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numRef>
              <c:f>Blad1!$A$2:$A$4</c:f>
              <c:numCache>
                <c:formatCode>General</c:formatCode>
                <c:ptCount val="3"/>
              </c:numCache>
            </c:numRef>
          </c:cat>
          <c:val>
            <c:numRef>
              <c:f>Blad1!$B$2:$B$4</c:f>
              <c:numCache>
                <c:formatCode>#,##0</c:formatCode>
                <c:ptCount val="3"/>
                <c:pt idx="0" formatCode="General">
                  <c:v>1700</c:v>
                </c:pt>
                <c:pt idx="1">
                  <c:v>4000</c:v>
                </c:pt>
                <c:pt idx="2">
                  <c:v>10000</c:v>
                </c:pt>
              </c:numCache>
            </c:numRef>
          </c:val>
          <c:extLst>
            <c:ext xmlns:c16="http://schemas.microsoft.com/office/drawing/2014/chart" uri="{C3380CC4-5D6E-409C-BE32-E72D297353CC}">
              <c16:uniqueId val="{00000006-4F01-48D3-8DBA-903646D1B068}"/>
            </c:ext>
          </c:extLst>
        </c:ser>
        <c:dLbls>
          <c:showLegendKey val="0"/>
          <c:showVal val="0"/>
          <c:showCatName val="0"/>
          <c:showSerName val="0"/>
          <c:showPercent val="0"/>
          <c:showBubbleSize val="0"/>
          <c:showLeaderLines val="0"/>
        </c:dLbls>
        <c:firstSliceAng val="0"/>
        <c:holeSize val="62"/>
      </c:doughnutChart>
      <c:spPr>
        <a:ln>
          <a:solidFill>
            <a:schemeClr val="bg1"/>
          </a:solidFill>
        </a:ln>
      </c:spPr>
    </c:plotArea>
    <c:plotVisOnly val="1"/>
    <c:dispBlanksAs val="gap"/>
    <c:showDLblsOverMax val="0"/>
  </c:chart>
  <c:spPr>
    <a:noFill/>
    <a:ln>
      <a:noFill/>
    </a:ln>
    <a:effectLst/>
  </c:spPr>
  <c:txPr>
    <a:bodyPr/>
    <a:lstStyle/>
    <a:p>
      <a:pPr>
        <a:defRPr sz="1800"/>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1EDC8-F4D7-46A1-8DC9-281A387A9176}" type="doc">
      <dgm:prSet loTypeId="urn:microsoft.com/office/officeart/2005/8/layout/arrow2" loCatId="process" qsTypeId="urn:microsoft.com/office/officeart/2005/8/quickstyle/simple1" qsCatId="simple" csTypeId="urn:microsoft.com/office/officeart/2005/8/colors/accent2_1" csCatId="accent2" phldr="1"/>
      <dgm:spPr/>
    </dgm:pt>
    <dgm:pt modelId="{AEC19C51-39E2-4FD8-8DC9-4A39EBE42166}">
      <dgm:prSet phldrT="[Text]" custT="1"/>
      <dgm:spPr/>
      <dgm:t>
        <a:bodyPr/>
        <a:lstStyle/>
        <a:p>
          <a:r>
            <a:rPr lang="sv-SE" sz="1600" b="1" dirty="0" smtClean="0"/>
            <a:t>UTRED RISK/BEHOV</a:t>
          </a:r>
          <a:endParaRPr lang="sv-SE" sz="1600" b="1" dirty="0"/>
        </a:p>
      </dgm:t>
    </dgm:pt>
    <dgm:pt modelId="{6F9757E2-C2E7-4369-9AF4-ED412D62B038}" type="parTrans" cxnId="{58D3EDC6-DD33-4F4E-BFCB-8A4CF5245549}">
      <dgm:prSet/>
      <dgm:spPr/>
      <dgm:t>
        <a:bodyPr/>
        <a:lstStyle/>
        <a:p>
          <a:endParaRPr lang="sv-SE"/>
        </a:p>
      </dgm:t>
    </dgm:pt>
    <dgm:pt modelId="{5F1D1043-5416-41A1-876A-535417082424}" type="sibTrans" cxnId="{58D3EDC6-DD33-4F4E-BFCB-8A4CF5245549}">
      <dgm:prSet/>
      <dgm:spPr/>
      <dgm:t>
        <a:bodyPr/>
        <a:lstStyle/>
        <a:p>
          <a:endParaRPr lang="sv-SE"/>
        </a:p>
      </dgm:t>
    </dgm:pt>
    <dgm:pt modelId="{F636069A-E6B5-4EE9-A715-714BDF17E9CD}">
      <dgm:prSet phldrT="[Text]" custT="1"/>
      <dgm:spPr/>
      <dgm:t>
        <a:bodyPr/>
        <a:lstStyle/>
        <a:p>
          <a:r>
            <a:rPr lang="sv-SE" sz="1600" b="1" dirty="0" smtClean="0"/>
            <a:t>RELATION</a:t>
          </a:r>
          <a:endParaRPr lang="sv-SE" sz="1600" b="1" dirty="0"/>
        </a:p>
      </dgm:t>
    </dgm:pt>
    <dgm:pt modelId="{3FFA6CC6-83BE-4378-B80D-6577E13EB113}" type="parTrans" cxnId="{13DA4834-9854-4097-9AC2-09C1E88D61E9}">
      <dgm:prSet/>
      <dgm:spPr/>
      <dgm:t>
        <a:bodyPr/>
        <a:lstStyle/>
        <a:p>
          <a:endParaRPr lang="sv-SE"/>
        </a:p>
      </dgm:t>
    </dgm:pt>
    <dgm:pt modelId="{0BF6AA2E-AB5C-4946-8B35-C15D61CE9E10}" type="sibTrans" cxnId="{13DA4834-9854-4097-9AC2-09C1E88D61E9}">
      <dgm:prSet/>
      <dgm:spPr/>
      <dgm:t>
        <a:bodyPr/>
        <a:lstStyle/>
        <a:p>
          <a:endParaRPr lang="sv-SE"/>
        </a:p>
      </dgm:t>
    </dgm:pt>
    <dgm:pt modelId="{B28CD69B-FE7D-43FD-95C5-F4245C45612D}">
      <dgm:prSet phldrT="[Text]" custT="1"/>
      <dgm:spPr/>
      <dgm:t>
        <a:bodyPr/>
        <a:lstStyle/>
        <a:p>
          <a:r>
            <a:rPr lang="sv-SE" sz="1600" b="1" dirty="0" smtClean="0"/>
            <a:t>GEMENSAM GRUND</a:t>
          </a:r>
          <a:endParaRPr lang="sv-SE" sz="1600" b="1" dirty="0"/>
        </a:p>
      </dgm:t>
    </dgm:pt>
    <dgm:pt modelId="{F7D30574-B987-42D6-B96C-753D993272F8}" type="parTrans" cxnId="{64416DC0-FE7B-4C4B-9C68-334D291A9A92}">
      <dgm:prSet/>
      <dgm:spPr/>
      <dgm:t>
        <a:bodyPr/>
        <a:lstStyle/>
        <a:p>
          <a:endParaRPr lang="sv-SE"/>
        </a:p>
      </dgm:t>
    </dgm:pt>
    <dgm:pt modelId="{3FC01565-EFE1-44FD-B50B-928A3781732D}" type="sibTrans" cxnId="{64416DC0-FE7B-4C4B-9C68-334D291A9A92}">
      <dgm:prSet/>
      <dgm:spPr/>
      <dgm:t>
        <a:bodyPr/>
        <a:lstStyle/>
        <a:p>
          <a:endParaRPr lang="sv-SE"/>
        </a:p>
      </dgm:t>
    </dgm:pt>
    <dgm:pt modelId="{BCB4E3A7-1F60-4C52-A371-5C7746A21296}">
      <dgm:prSet phldrT="[Text]" custT="1"/>
      <dgm:spPr/>
      <dgm:t>
        <a:bodyPr/>
        <a:lstStyle/>
        <a:p>
          <a:r>
            <a:rPr lang="sv-SE" sz="1600" b="1" dirty="0" smtClean="0"/>
            <a:t>ARBETA MED INDIVIDENS FÖRÄNRING</a:t>
          </a:r>
          <a:endParaRPr lang="sv-SE" sz="1600" b="1" dirty="0"/>
        </a:p>
      </dgm:t>
    </dgm:pt>
    <dgm:pt modelId="{21CA3E60-8A9D-4077-B2D1-34F333C17CCC}" type="parTrans" cxnId="{97898546-8AE3-4E1F-94C8-C190A2035C52}">
      <dgm:prSet/>
      <dgm:spPr/>
      <dgm:t>
        <a:bodyPr/>
        <a:lstStyle/>
        <a:p>
          <a:endParaRPr lang="sv-SE"/>
        </a:p>
      </dgm:t>
    </dgm:pt>
    <dgm:pt modelId="{B94B517C-3C4C-4781-B8AE-CB81B52356E6}" type="sibTrans" cxnId="{97898546-8AE3-4E1F-94C8-C190A2035C52}">
      <dgm:prSet/>
      <dgm:spPr/>
      <dgm:t>
        <a:bodyPr/>
        <a:lstStyle/>
        <a:p>
          <a:endParaRPr lang="sv-SE"/>
        </a:p>
      </dgm:t>
    </dgm:pt>
    <dgm:pt modelId="{FA2710C8-1752-4345-88DA-0169B6D1DADF}" type="pres">
      <dgm:prSet presAssocID="{1AE1EDC8-F4D7-46A1-8DC9-281A387A9176}" presName="arrowDiagram" presStyleCnt="0">
        <dgm:presLayoutVars>
          <dgm:chMax val="5"/>
          <dgm:dir/>
          <dgm:resizeHandles val="exact"/>
        </dgm:presLayoutVars>
      </dgm:prSet>
      <dgm:spPr/>
    </dgm:pt>
    <dgm:pt modelId="{FD544568-7F4D-43FE-AEAF-926EDB617B2B}" type="pres">
      <dgm:prSet presAssocID="{1AE1EDC8-F4D7-46A1-8DC9-281A387A9176}" presName="arrow" presStyleLbl="bgShp" presStyleIdx="0" presStyleCnt="1"/>
      <dgm:spPr/>
    </dgm:pt>
    <dgm:pt modelId="{BD5C6D79-297E-4728-91CD-B321C1DB5DDF}" type="pres">
      <dgm:prSet presAssocID="{1AE1EDC8-F4D7-46A1-8DC9-281A387A9176}" presName="arrowDiagram4" presStyleCnt="0"/>
      <dgm:spPr/>
    </dgm:pt>
    <dgm:pt modelId="{CCB899C1-8635-44B1-AA48-F0574501CB40}" type="pres">
      <dgm:prSet presAssocID="{AEC19C51-39E2-4FD8-8DC9-4A39EBE42166}" presName="bullet4a" presStyleLbl="node1" presStyleIdx="0" presStyleCnt="4"/>
      <dgm:spPr/>
    </dgm:pt>
    <dgm:pt modelId="{428FC1B5-2FD8-4B04-81CF-3C8138100EA2}" type="pres">
      <dgm:prSet presAssocID="{AEC19C51-39E2-4FD8-8DC9-4A39EBE42166}" presName="textBox4a" presStyleLbl="revTx" presStyleIdx="0" presStyleCnt="4" custScaleX="137616">
        <dgm:presLayoutVars>
          <dgm:bulletEnabled val="1"/>
        </dgm:presLayoutVars>
      </dgm:prSet>
      <dgm:spPr/>
      <dgm:t>
        <a:bodyPr/>
        <a:lstStyle/>
        <a:p>
          <a:endParaRPr lang="sv-SE"/>
        </a:p>
      </dgm:t>
    </dgm:pt>
    <dgm:pt modelId="{EB0A3D52-BC0F-4CE8-9321-E330BC00C68F}" type="pres">
      <dgm:prSet presAssocID="{F636069A-E6B5-4EE9-A715-714BDF17E9CD}" presName="bullet4b" presStyleLbl="node1" presStyleIdx="1" presStyleCnt="4" custLinFactX="-112148" custLinFactY="74740" custLinFactNeighborX="-200000" custLinFactNeighborY="100000"/>
      <dgm:spPr/>
    </dgm:pt>
    <dgm:pt modelId="{53008EE6-A740-404A-9EFE-EF869542D2DC}" type="pres">
      <dgm:prSet presAssocID="{F636069A-E6B5-4EE9-A715-714BDF17E9CD}" presName="textBox4b" presStyleLbl="revTx" presStyleIdx="1" presStyleCnt="4" custScaleX="134540" custScaleY="43900" custLinFactNeighborX="-42338" custLinFactNeighborY="-788">
        <dgm:presLayoutVars>
          <dgm:bulletEnabled val="1"/>
        </dgm:presLayoutVars>
      </dgm:prSet>
      <dgm:spPr/>
      <dgm:t>
        <a:bodyPr/>
        <a:lstStyle/>
        <a:p>
          <a:endParaRPr lang="sv-SE"/>
        </a:p>
      </dgm:t>
    </dgm:pt>
    <dgm:pt modelId="{0B1AC510-3614-462B-A16B-DC87BAB128F6}" type="pres">
      <dgm:prSet presAssocID="{B28CD69B-FE7D-43FD-95C5-F4245C45612D}" presName="bullet4c" presStyleLbl="node1" presStyleIdx="2" presStyleCnt="4" custLinFactX="-176196" custLinFactY="62936" custLinFactNeighborX="-200000" custLinFactNeighborY="100000"/>
      <dgm:spPr/>
    </dgm:pt>
    <dgm:pt modelId="{FDB703F9-5611-49AD-A2A4-6F1A98DF1569}" type="pres">
      <dgm:prSet presAssocID="{B28CD69B-FE7D-43FD-95C5-F4245C45612D}" presName="textBox4c" presStyleLbl="revTx" presStyleIdx="2" presStyleCnt="4" custScaleX="128514" custScaleY="37709" custLinFactNeighborX="-94480" custLinFactNeighborY="-3176">
        <dgm:presLayoutVars>
          <dgm:bulletEnabled val="1"/>
        </dgm:presLayoutVars>
      </dgm:prSet>
      <dgm:spPr/>
      <dgm:t>
        <a:bodyPr/>
        <a:lstStyle/>
        <a:p>
          <a:endParaRPr lang="sv-SE"/>
        </a:p>
      </dgm:t>
    </dgm:pt>
    <dgm:pt modelId="{415541A8-9C03-4A08-9FDF-FA33F7175B97}" type="pres">
      <dgm:prSet presAssocID="{BCB4E3A7-1F60-4C52-A371-5C7746A21296}" presName="bullet4d" presStyleLbl="node1" presStyleIdx="3" presStyleCnt="4" custScaleX="104315" custLinFactX="-100000" custLinFactNeighborX="-173475" custLinFactNeighborY="68216"/>
      <dgm:spPr/>
    </dgm:pt>
    <dgm:pt modelId="{950E04DD-50A2-4026-A379-2FE95F03E113}" type="pres">
      <dgm:prSet presAssocID="{BCB4E3A7-1F60-4C52-A371-5C7746A21296}" presName="textBox4d" presStyleLbl="revTx" presStyleIdx="3" presStyleCnt="4" custScaleX="153287" custScaleY="35257" custLinFactNeighborX="-83451" custLinFactNeighborY="-13300">
        <dgm:presLayoutVars>
          <dgm:bulletEnabled val="1"/>
        </dgm:presLayoutVars>
      </dgm:prSet>
      <dgm:spPr/>
      <dgm:t>
        <a:bodyPr/>
        <a:lstStyle/>
        <a:p>
          <a:endParaRPr lang="sv-SE"/>
        </a:p>
      </dgm:t>
    </dgm:pt>
  </dgm:ptLst>
  <dgm:cxnLst>
    <dgm:cxn modelId="{97898546-8AE3-4E1F-94C8-C190A2035C52}" srcId="{1AE1EDC8-F4D7-46A1-8DC9-281A387A9176}" destId="{BCB4E3A7-1F60-4C52-A371-5C7746A21296}" srcOrd="3" destOrd="0" parTransId="{21CA3E60-8A9D-4077-B2D1-34F333C17CCC}" sibTransId="{B94B517C-3C4C-4781-B8AE-CB81B52356E6}"/>
    <dgm:cxn modelId="{2930607A-EBAF-4A4D-B5A8-5721C950AB68}" type="presOf" srcId="{BCB4E3A7-1F60-4C52-A371-5C7746A21296}" destId="{950E04DD-50A2-4026-A379-2FE95F03E113}" srcOrd="0" destOrd="0" presId="urn:microsoft.com/office/officeart/2005/8/layout/arrow2"/>
    <dgm:cxn modelId="{BF24660C-D6F7-4472-A92B-C3284F7D9690}" type="presOf" srcId="{AEC19C51-39E2-4FD8-8DC9-4A39EBE42166}" destId="{428FC1B5-2FD8-4B04-81CF-3C8138100EA2}" srcOrd="0" destOrd="0" presId="urn:microsoft.com/office/officeart/2005/8/layout/arrow2"/>
    <dgm:cxn modelId="{659163C1-E19E-4BFC-9764-862DB3DADC34}" type="presOf" srcId="{F636069A-E6B5-4EE9-A715-714BDF17E9CD}" destId="{53008EE6-A740-404A-9EFE-EF869542D2DC}" srcOrd="0" destOrd="0" presId="urn:microsoft.com/office/officeart/2005/8/layout/arrow2"/>
    <dgm:cxn modelId="{13DA4834-9854-4097-9AC2-09C1E88D61E9}" srcId="{1AE1EDC8-F4D7-46A1-8DC9-281A387A9176}" destId="{F636069A-E6B5-4EE9-A715-714BDF17E9CD}" srcOrd="1" destOrd="0" parTransId="{3FFA6CC6-83BE-4378-B80D-6577E13EB113}" sibTransId="{0BF6AA2E-AB5C-4946-8B35-C15D61CE9E10}"/>
    <dgm:cxn modelId="{0AEAEA75-DA6E-4A15-B082-C677B0B192D0}" type="presOf" srcId="{1AE1EDC8-F4D7-46A1-8DC9-281A387A9176}" destId="{FA2710C8-1752-4345-88DA-0169B6D1DADF}" srcOrd="0" destOrd="0" presId="urn:microsoft.com/office/officeart/2005/8/layout/arrow2"/>
    <dgm:cxn modelId="{080420E6-6C30-4793-B033-70C51D49E6FA}" type="presOf" srcId="{B28CD69B-FE7D-43FD-95C5-F4245C45612D}" destId="{FDB703F9-5611-49AD-A2A4-6F1A98DF1569}" srcOrd="0" destOrd="0" presId="urn:microsoft.com/office/officeart/2005/8/layout/arrow2"/>
    <dgm:cxn modelId="{58D3EDC6-DD33-4F4E-BFCB-8A4CF5245549}" srcId="{1AE1EDC8-F4D7-46A1-8DC9-281A387A9176}" destId="{AEC19C51-39E2-4FD8-8DC9-4A39EBE42166}" srcOrd="0" destOrd="0" parTransId="{6F9757E2-C2E7-4369-9AF4-ED412D62B038}" sibTransId="{5F1D1043-5416-41A1-876A-535417082424}"/>
    <dgm:cxn modelId="{64416DC0-FE7B-4C4B-9C68-334D291A9A92}" srcId="{1AE1EDC8-F4D7-46A1-8DC9-281A387A9176}" destId="{B28CD69B-FE7D-43FD-95C5-F4245C45612D}" srcOrd="2" destOrd="0" parTransId="{F7D30574-B987-42D6-B96C-753D993272F8}" sibTransId="{3FC01565-EFE1-44FD-B50B-928A3781732D}"/>
    <dgm:cxn modelId="{483EBAC5-9DB4-4093-BBAB-20045EC9F1E7}" type="presParOf" srcId="{FA2710C8-1752-4345-88DA-0169B6D1DADF}" destId="{FD544568-7F4D-43FE-AEAF-926EDB617B2B}" srcOrd="0" destOrd="0" presId="urn:microsoft.com/office/officeart/2005/8/layout/arrow2"/>
    <dgm:cxn modelId="{C77DF0CE-1564-463F-A449-82510F91CEF9}" type="presParOf" srcId="{FA2710C8-1752-4345-88DA-0169B6D1DADF}" destId="{BD5C6D79-297E-4728-91CD-B321C1DB5DDF}" srcOrd="1" destOrd="0" presId="urn:microsoft.com/office/officeart/2005/8/layout/arrow2"/>
    <dgm:cxn modelId="{22DBD3CF-AEB6-4055-82E4-F3C4EF2DCE50}" type="presParOf" srcId="{BD5C6D79-297E-4728-91CD-B321C1DB5DDF}" destId="{CCB899C1-8635-44B1-AA48-F0574501CB40}" srcOrd="0" destOrd="0" presId="urn:microsoft.com/office/officeart/2005/8/layout/arrow2"/>
    <dgm:cxn modelId="{C9A5E224-5082-4984-B1FB-D1269E8AAD02}" type="presParOf" srcId="{BD5C6D79-297E-4728-91CD-B321C1DB5DDF}" destId="{428FC1B5-2FD8-4B04-81CF-3C8138100EA2}" srcOrd="1" destOrd="0" presId="urn:microsoft.com/office/officeart/2005/8/layout/arrow2"/>
    <dgm:cxn modelId="{B18967DD-E454-4B9A-B3EA-9093152E5CEC}" type="presParOf" srcId="{BD5C6D79-297E-4728-91CD-B321C1DB5DDF}" destId="{EB0A3D52-BC0F-4CE8-9321-E330BC00C68F}" srcOrd="2" destOrd="0" presId="urn:microsoft.com/office/officeart/2005/8/layout/arrow2"/>
    <dgm:cxn modelId="{25A2E163-2DD5-4DC9-B9E9-FE5E19A9D82E}" type="presParOf" srcId="{BD5C6D79-297E-4728-91CD-B321C1DB5DDF}" destId="{53008EE6-A740-404A-9EFE-EF869542D2DC}" srcOrd="3" destOrd="0" presId="urn:microsoft.com/office/officeart/2005/8/layout/arrow2"/>
    <dgm:cxn modelId="{DCFF2F71-A4C6-4534-A098-7DC4567078E9}" type="presParOf" srcId="{BD5C6D79-297E-4728-91CD-B321C1DB5DDF}" destId="{0B1AC510-3614-462B-A16B-DC87BAB128F6}" srcOrd="4" destOrd="0" presId="urn:microsoft.com/office/officeart/2005/8/layout/arrow2"/>
    <dgm:cxn modelId="{DC124C92-98CC-4825-A164-918B7068A9E8}" type="presParOf" srcId="{BD5C6D79-297E-4728-91CD-B321C1DB5DDF}" destId="{FDB703F9-5611-49AD-A2A4-6F1A98DF1569}" srcOrd="5" destOrd="0" presId="urn:microsoft.com/office/officeart/2005/8/layout/arrow2"/>
    <dgm:cxn modelId="{5CB50C6F-AD8D-49D9-BDBB-9029793845B1}" type="presParOf" srcId="{BD5C6D79-297E-4728-91CD-B321C1DB5DDF}" destId="{415541A8-9C03-4A08-9FDF-FA33F7175B97}" srcOrd="6" destOrd="0" presId="urn:microsoft.com/office/officeart/2005/8/layout/arrow2"/>
    <dgm:cxn modelId="{E67B7BCB-B2A5-4D06-ADCB-DA0245050B80}" type="presParOf" srcId="{BD5C6D79-297E-4728-91CD-B321C1DB5DDF}" destId="{950E04DD-50A2-4026-A379-2FE95F03E11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44568-7F4D-43FE-AEAF-926EDB617B2B}">
      <dsp:nvSpPr>
        <dsp:cNvPr id="0" name=""/>
        <dsp:cNvSpPr/>
      </dsp:nvSpPr>
      <dsp:spPr>
        <a:xfrm>
          <a:off x="728117" y="0"/>
          <a:ext cx="4963880" cy="3102425"/>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899C1-8635-44B1-AA48-F0574501CB40}">
      <dsp:nvSpPr>
        <dsp:cNvPr id="0" name=""/>
        <dsp:cNvSpPr/>
      </dsp:nvSpPr>
      <dsp:spPr>
        <a:xfrm>
          <a:off x="1217059" y="2306963"/>
          <a:ext cx="114169" cy="114169"/>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FC1B5-2FD8-4B04-81CF-3C8138100EA2}">
      <dsp:nvSpPr>
        <dsp:cNvPr id="0" name=""/>
        <dsp:cNvSpPr/>
      </dsp:nvSpPr>
      <dsp:spPr>
        <a:xfrm>
          <a:off x="1114497" y="2364047"/>
          <a:ext cx="1168116" cy="738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96" tIns="0" rIns="0" bIns="0" numCol="1" spcCol="1270" anchor="t" anchorCtr="0">
          <a:noAutofit/>
        </a:bodyPr>
        <a:lstStyle/>
        <a:p>
          <a:pPr lvl="0" algn="l" defTabSz="711200">
            <a:lnSpc>
              <a:spcPct val="90000"/>
            </a:lnSpc>
            <a:spcBef>
              <a:spcPct val="0"/>
            </a:spcBef>
            <a:spcAft>
              <a:spcPct val="35000"/>
            </a:spcAft>
          </a:pPr>
          <a:r>
            <a:rPr lang="sv-SE" sz="1600" b="1" kern="1200" dirty="0" smtClean="0"/>
            <a:t>UTRED RISK/BEHOV</a:t>
          </a:r>
          <a:endParaRPr lang="sv-SE" sz="1600" b="1" kern="1200" dirty="0"/>
        </a:p>
      </dsp:txBody>
      <dsp:txXfrm>
        <a:off x="1114497" y="2364047"/>
        <a:ext cx="1168116" cy="738377"/>
      </dsp:txXfrm>
    </dsp:sp>
    <dsp:sp modelId="{EB0A3D52-BC0F-4CE8-9321-E330BC00C68F}">
      <dsp:nvSpPr>
        <dsp:cNvPr id="0" name=""/>
        <dsp:cNvSpPr/>
      </dsp:nvSpPr>
      <dsp:spPr>
        <a:xfrm>
          <a:off x="1403904" y="1932294"/>
          <a:ext cx="198555" cy="19855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08EE6-A740-404A-9EFE-EF869542D2DC}">
      <dsp:nvSpPr>
        <dsp:cNvPr id="0" name=""/>
        <dsp:cNvSpPr/>
      </dsp:nvSpPr>
      <dsp:spPr>
        <a:xfrm>
          <a:off x="1501605" y="2071139"/>
          <a:ext cx="1402464" cy="62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210" tIns="0" rIns="0" bIns="0" numCol="1" spcCol="1270" anchor="t" anchorCtr="0">
          <a:noAutofit/>
        </a:bodyPr>
        <a:lstStyle/>
        <a:p>
          <a:pPr lvl="0" algn="l" defTabSz="711200">
            <a:lnSpc>
              <a:spcPct val="90000"/>
            </a:lnSpc>
            <a:spcBef>
              <a:spcPct val="0"/>
            </a:spcBef>
            <a:spcAft>
              <a:spcPct val="35000"/>
            </a:spcAft>
          </a:pPr>
          <a:r>
            <a:rPr lang="sv-SE" sz="1600" b="1" kern="1200" dirty="0" smtClean="0"/>
            <a:t>RELATION</a:t>
          </a:r>
          <a:endParaRPr lang="sv-SE" sz="1600" b="1" kern="1200" dirty="0"/>
        </a:p>
      </dsp:txBody>
      <dsp:txXfrm>
        <a:off x="1501605" y="2071139"/>
        <a:ext cx="1402464" cy="622417"/>
      </dsp:txXfrm>
    </dsp:sp>
    <dsp:sp modelId="{0B1AC510-3614-462B-A16B-DC87BAB128F6}">
      <dsp:nvSpPr>
        <dsp:cNvPr id="0" name=""/>
        <dsp:cNvSpPr/>
      </dsp:nvSpPr>
      <dsp:spPr>
        <a:xfrm>
          <a:off x="2063977" y="1482244"/>
          <a:ext cx="263085" cy="26308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703F9-5611-49AD-A2A4-6F1A98DF1569}">
      <dsp:nvSpPr>
        <dsp:cNvPr id="0" name=""/>
        <dsp:cNvSpPr/>
      </dsp:nvSpPr>
      <dsp:spPr>
        <a:xfrm>
          <a:off x="2051747" y="1721385"/>
          <a:ext cx="1339648" cy="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04" tIns="0" rIns="0" bIns="0" numCol="1" spcCol="1270" anchor="t" anchorCtr="0">
          <a:noAutofit/>
        </a:bodyPr>
        <a:lstStyle/>
        <a:p>
          <a:pPr lvl="0" algn="l" defTabSz="711200">
            <a:lnSpc>
              <a:spcPct val="90000"/>
            </a:lnSpc>
            <a:spcBef>
              <a:spcPct val="0"/>
            </a:spcBef>
            <a:spcAft>
              <a:spcPct val="35000"/>
            </a:spcAft>
          </a:pPr>
          <a:r>
            <a:rPr lang="sv-SE" sz="1600" b="1" kern="1200" dirty="0" smtClean="0"/>
            <a:t>GEMENSAM GRUND</a:t>
          </a:r>
          <a:endParaRPr lang="sv-SE" sz="1600" b="1" kern="1200" dirty="0"/>
        </a:p>
      </dsp:txBody>
      <dsp:txXfrm>
        <a:off x="2051747" y="1721385"/>
        <a:ext cx="1339648" cy="722994"/>
      </dsp:txXfrm>
    </dsp:sp>
    <dsp:sp modelId="{415541A8-9C03-4A08-9FDF-FA33F7175B97}">
      <dsp:nvSpPr>
        <dsp:cNvPr id="0" name=""/>
        <dsp:cNvSpPr/>
      </dsp:nvSpPr>
      <dsp:spPr>
        <a:xfrm>
          <a:off x="3204105" y="942185"/>
          <a:ext cx="367643" cy="35243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E04DD-50A2-4026-A379-2FE95F03E113}">
      <dsp:nvSpPr>
        <dsp:cNvPr id="0" name=""/>
        <dsp:cNvSpPr/>
      </dsp:nvSpPr>
      <dsp:spPr>
        <a:xfrm>
          <a:off x="3204108" y="1302220"/>
          <a:ext cx="1597886" cy="78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748" tIns="0" rIns="0" bIns="0" numCol="1" spcCol="1270" anchor="t" anchorCtr="0">
          <a:noAutofit/>
        </a:bodyPr>
        <a:lstStyle/>
        <a:p>
          <a:pPr lvl="0" algn="l" defTabSz="711200">
            <a:lnSpc>
              <a:spcPct val="90000"/>
            </a:lnSpc>
            <a:spcBef>
              <a:spcPct val="0"/>
            </a:spcBef>
            <a:spcAft>
              <a:spcPct val="35000"/>
            </a:spcAft>
          </a:pPr>
          <a:r>
            <a:rPr lang="sv-SE" sz="1600" b="1" kern="1200" dirty="0" smtClean="0"/>
            <a:t>ARBETA MED INDIVIDENS FÖRÄNRING</a:t>
          </a:r>
          <a:endParaRPr lang="sv-SE" sz="1600" b="1" kern="1200" dirty="0"/>
        </a:p>
      </dsp:txBody>
      <dsp:txXfrm>
        <a:off x="3204108" y="1302220"/>
        <a:ext cx="1597886" cy="78427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845D9-C25B-4CB3-A089-ABBC407A017D}" type="datetimeFigureOut">
              <a:rPr lang="sv-SE" smtClean="0"/>
              <a:t>2025-01-24</a:t>
            </a:fld>
            <a:endParaRPr lang="sv-SE"/>
          </a:p>
        </p:txBody>
      </p:sp>
      <p:sp>
        <p:nvSpPr>
          <p:cNvPr id="4" name="Platshållare för bildobjekt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B3BFC-BD35-41FE-940B-4DBDFDEE1B36}" type="slidenum">
              <a:rPr lang="sv-SE" smtClean="0"/>
              <a:t>‹#›</a:t>
            </a:fld>
            <a:endParaRPr lang="sv-SE"/>
          </a:p>
        </p:txBody>
      </p:sp>
    </p:spTree>
    <p:extLst>
      <p:ext uri="{BB962C8B-B14F-4D97-AF65-F5344CB8AC3E}">
        <p14:creationId xmlns:p14="http://schemas.microsoft.com/office/powerpoint/2010/main" val="41620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z="1200" kern="1200" dirty="0" smtClean="0">
                <a:solidFill>
                  <a:schemeClr val="tx1"/>
                </a:solidFill>
                <a:effectLst/>
                <a:latin typeface="+mn-lt"/>
                <a:ea typeface="+mn-ea"/>
                <a:cs typeface="+mn-cs"/>
              </a:rPr>
              <a:t>Pågående i snitt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Häkte: Antal inskrivna</a:t>
            </a:r>
            <a:r>
              <a:rPr lang="sv-SE" sz="1200" kern="1200" baseline="0" dirty="0" smtClean="0">
                <a:solidFill>
                  <a:schemeClr val="tx1"/>
                </a:solidFill>
                <a:effectLst/>
                <a:latin typeface="+mn-lt"/>
                <a:ea typeface="+mn-ea"/>
                <a:cs typeface="+mn-cs"/>
              </a:rPr>
              <a:t> i häkte (ej bara häktade)</a:t>
            </a:r>
            <a:endParaRPr lang="sv-SE" sz="1200" kern="1200" dirty="0">
              <a:solidFill>
                <a:schemeClr val="tx1"/>
              </a:solidFill>
              <a:effectLst/>
              <a:latin typeface="+mn-lt"/>
              <a:ea typeface="+mn-ea"/>
              <a:cs typeface="+mn-cs"/>
            </a:endParaRPr>
          </a:p>
        </p:txBody>
      </p:sp>
      <p:sp>
        <p:nvSpPr>
          <p:cNvPr id="358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252126-192C-4B21-A705-3BCC3768BF9B}" type="slidenum">
              <a:rPr lang="sv-SE" altLang="sv-SE" smtClean="0">
                <a:latin typeface="Arial" pitchFamily="34" charset="0"/>
              </a:rPr>
              <a:pPr eaLnBrk="1" hangingPunct="1">
                <a:spcBef>
                  <a:spcPct val="0"/>
                </a:spcBef>
              </a:pPr>
              <a:t>2</a:t>
            </a:fld>
            <a:endParaRPr lang="sv-SE" altLang="sv-SE" smtClean="0">
              <a:latin typeface="Arial" pitchFamily="34" charset="0"/>
            </a:endParaRPr>
          </a:p>
        </p:txBody>
      </p:sp>
    </p:spTree>
    <p:extLst>
      <p:ext uri="{BB962C8B-B14F-4D97-AF65-F5344CB8AC3E}">
        <p14:creationId xmlns:p14="http://schemas.microsoft.com/office/powerpoint/2010/main" val="13178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aseline="0" dirty="0"/>
              <a:t>Kriminalvården har</a:t>
            </a:r>
            <a:r>
              <a:rPr lang="sv-SE" dirty="0"/>
              <a:t> </a:t>
            </a:r>
            <a:r>
              <a:rPr lang="sv-SE" dirty="0" smtClean="0"/>
              <a:t>32 </a:t>
            </a:r>
            <a:r>
              <a:rPr lang="sv-SE" dirty="0"/>
              <a:t>frivårdskontor (december </a:t>
            </a:r>
            <a:r>
              <a:rPr lang="sv-SE" dirty="0" smtClean="0"/>
              <a:t>2023).</a:t>
            </a:r>
            <a:endParaRPr lang="sv-SE" dirty="0"/>
          </a:p>
          <a:p>
            <a:pPr marL="171450" indent="-171450">
              <a:buFont typeface="Arial" panose="020B0604020202020204" pitchFamily="34" charset="0"/>
              <a:buChar char="•"/>
            </a:pPr>
            <a:r>
              <a:rPr lang="sv-SE" dirty="0"/>
              <a:t>Ett straff i frivård innebär både kontroll och stöd för de dömda. Frivården övervakar klienter som är villkorligt frigivna, har skyddstillsyn</a:t>
            </a:r>
            <a:r>
              <a:rPr lang="sv-SE" dirty="0" smtClean="0"/>
              <a:t>, skyddstillsyn med särskild behandlingsplan, samhällstjänst, ungdomsövervakning </a:t>
            </a:r>
            <a:r>
              <a:rPr lang="sv-SE" dirty="0"/>
              <a:t>eller övervakas med hjälp av fotboja. </a:t>
            </a:r>
            <a:r>
              <a:rPr lang="sv-SE" dirty="0" smtClean="0"/>
              <a:t>Frivården arbetar också med </a:t>
            </a:r>
            <a:r>
              <a:rPr lang="sv-SE" dirty="0" err="1" smtClean="0"/>
              <a:t>utsluss</a:t>
            </a:r>
            <a:r>
              <a:rPr lang="sv-SE" dirty="0" smtClean="0"/>
              <a:t>.</a:t>
            </a:r>
            <a:endParaRPr lang="sv-SE" dirty="0"/>
          </a:p>
          <a:p>
            <a:pPr marL="171450" indent="-171450">
              <a:buFont typeface="Arial" panose="020B0604020202020204" pitchFamily="34" charset="0"/>
              <a:buChar char="•"/>
            </a:pPr>
            <a:r>
              <a:rPr lang="sv-SE" dirty="0"/>
              <a:t>Merparten av de som döms till kriminalvård finns i frivården.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solidFill>
                  <a:srgbClr val="FF0000"/>
                </a:solidFill>
              </a:rPr>
              <a:t>Under </a:t>
            </a:r>
            <a:r>
              <a:rPr lang="sv-SE" dirty="0" smtClean="0">
                <a:solidFill>
                  <a:srgbClr val="FF0000"/>
                </a:solidFill>
              </a:rPr>
              <a:t>2023 </a:t>
            </a:r>
            <a:r>
              <a:rPr lang="sv-SE" dirty="0">
                <a:solidFill>
                  <a:srgbClr val="FF0000"/>
                </a:solidFill>
              </a:rPr>
              <a:t>hanterade Kriminalvården i</a:t>
            </a:r>
            <a:r>
              <a:rPr lang="sv-SE" baseline="0" dirty="0">
                <a:solidFill>
                  <a:srgbClr val="FF0000"/>
                </a:solidFill>
              </a:rPr>
              <a:t> genomsnitt</a:t>
            </a:r>
            <a:r>
              <a:rPr lang="sv-SE" dirty="0">
                <a:solidFill>
                  <a:srgbClr val="FF0000"/>
                </a:solidFill>
              </a:rPr>
              <a:t> </a:t>
            </a:r>
            <a:r>
              <a:rPr lang="sv-SE" dirty="0" smtClean="0">
                <a:solidFill>
                  <a:srgbClr val="FF0000"/>
                </a:solidFill>
              </a:rPr>
              <a:t>24</a:t>
            </a:r>
            <a:r>
              <a:rPr lang="sv-SE" baseline="0" dirty="0" smtClean="0">
                <a:solidFill>
                  <a:srgbClr val="FF0000"/>
                </a:solidFill>
              </a:rPr>
              <a:t> 1</a:t>
            </a:r>
            <a:r>
              <a:rPr lang="sv-SE" dirty="0" smtClean="0">
                <a:solidFill>
                  <a:srgbClr val="FF0000"/>
                </a:solidFill>
              </a:rPr>
              <a:t>00 klienter. </a:t>
            </a:r>
            <a:r>
              <a:rPr lang="sv-SE" dirty="0">
                <a:solidFill>
                  <a:srgbClr val="FF0000"/>
                </a:solidFill>
              </a:rPr>
              <a:t>Av dessa var cirka </a:t>
            </a:r>
            <a:r>
              <a:rPr lang="sv-SE" dirty="0" smtClean="0">
                <a:solidFill>
                  <a:srgbClr val="FF0000"/>
                </a:solidFill>
              </a:rPr>
              <a:t>14</a:t>
            </a:r>
            <a:r>
              <a:rPr lang="sv-SE" baseline="0" dirty="0" smtClean="0">
                <a:solidFill>
                  <a:srgbClr val="FF0000"/>
                </a:solidFill>
              </a:rPr>
              <a:t> 7</a:t>
            </a:r>
            <a:r>
              <a:rPr lang="sv-SE" dirty="0" smtClean="0">
                <a:solidFill>
                  <a:srgbClr val="FF0000"/>
                </a:solidFill>
              </a:rPr>
              <a:t>00 </a:t>
            </a:r>
            <a:r>
              <a:rPr lang="sv-SE" dirty="0">
                <a:solidFill>
                  <a:srgbClr val="FF0000"/>
                </a:solidFill>
              </a:rPr>
              <a:t>i frivård</a:t>
            </a:r>
            <a:r>
              <a:rPr lang="sv-SE" dirty="0" smtClean="0">
                <a:solidFill>
                  <a:srgbClr val="FF0000"/>
                </a:solidFill>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solidFill>
                  <a:srgbClr val="FF0000"/>
                </a:solidFill>
              </a:rPr>
              <a:t>Frivården jobbar också i uppdrag av domstolarna med att skriva personutredningar och 5:9-yttranden i brottmål.</a:t>
            </a:r>
            <a:endParaRPr lang="sv-SE" dirty="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i="1" dirty="0"/>
              <a:t>Källa: </a:t>
            </a:r>
            <a:r>
              <a:rPr lang="sv-SE" sz="1200" i="1" dirty="0" smtClean="0"/>
              <a:t>Kriminalvårdens</a:t>
            </a:r>
            <a:r>
              <a:rPr lang="sv-SE" sz="1200" i="1" baseline="0" dirty="0" smtClean="0"/>
              <a:t> å</a:t>
            </a:r>
            <a:r>
              <a:rPr lang="sv-SE" sz="1200" i="1" dirty="0" smtClean="0"/>
              <a:t>rsredovisningen 2023, https://www.kriminalvarden.se/om-kriminalvarden/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1" dirty="0" smtClean="0"/>
          </a:p>
          <a:p>
            <a:pPr marL="0" indent="0">
              <a:buNone/>
            </a:pPr>
            <a:r>
              <a:rPr lang="sv-SE" dirty="0" smtClean="0">
                <a:latin typeface="+mn-lt"/>
              </a:rPr>
              <a:t>Frivårdsinspektören har en dubbel roll:</a:t>
            </a:r>
          </a:p>
          <a:p>
            <a:pPr marL="457200" indent="-457200">
              <a:buSzPct val="100000"/>
              <a:buAutoNum type="arabicParenR"/>
            </a:pPr>
            <a:r>
              <a:rPr lang="sv-SE" u="sng" dirty="0" smtClean="0">
                <a:latin typeface="+mn-lt"/>
              </a:rPr>
              <a:t>Den kontrollerande </a:t>
            </a:r>
            <a:r>
              <a:rPr lang="sv-SE" dirty="0" smtClean="0">
                <a:latin typeface="+mn-lt"/>
              </a:rPr>
              <a:t>som är ansvaret gentemot domstolen: att tillse att den dom som dömts ut verkställs av klienten så som det är tänkt</a:t>
            </a:r>
          </a:p>
          <a:p>
            <a:pPr marL="457200" indent="-457200">
              <a:buSzPct val="100000"/>
              <a:buAutoNum type="arabicParenR"/>
            </a:pPr>
            <a:r>
              <a:rPr lang="sv-SE" u="sng" dirty="0" smtClean="0">
                <a:latin typeface="+mn-lt"/>
              </a:rPr>
              <a:t>Den hjälpande </a:t>
            </a:r>
            <a:r>
              <a:rPr lang="sv-SE" dirty="0" smtClean="0">
                <a:latin typeface="+mn-lt"/>
              </a:rPr>
              <a:t>som är ansvaret gentemot klienten: att hjälpa hen att inte återfalla i brott</a:t>
            </a:r>
          </a:p>
          <a:p>
            <a:pPr marL="0" indent="0">
              <a:buSzPct val="100000"/>
              <a:buNone/>
            </a:pPr>
            <a:r>
              <a:rPr lang="sv-SE" dirty="0" smtClean="0">
                <a:latin typeface="+mn-lt"/>
              </a:rPr>
              <a:t>Båda rollerna är lika viktiga!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i="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32BD0FC-3B4A-43EF-A785-452199F4EA41}" type="slidenum">
              <a:rPr lang="sv-SE" smtClean="0"/>
              <a:t>4</a:t>
            </a:fld>
            <a:endParaRPr lang="sv-SE"/>
          </a:p>
        </p:txBody>
      </p:sp>
    </p:spTree>
    <p:extLst>
      <p:ext uri="{BB962C8B-B14F-4D97-AF65-F5344CB8AC3E}">
        <p14:creationId xmlns:p14="http://schemas.microsoft.com/office/powerpoint/2010/main" val="335575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smtClean="0"/>
              <a:t>LÅG – MEDEL – HÖG risk</a:t>
            </a:r>
            <a:endParaRPr lang="sv-SE" altLang="sv-SE" baseline="0" dirty="0" smtClean="0"/>
          </a:p>
          <a:p>
            <a:pPr eaLnBrk="1" hangingPunct="1">
              <a:spcBef>
                <a:spcPct val="0"/>
              </a:spcBef>
            </a:pPr>
            <a:endParaRPr lang="sv-SE" altLang="sv-SE" baseline="0" dirty="0" smtClean="0"/>
          </a:p>
          <a:p>
            <a:pPr eaLnBrk="1" hangingPunct="1">
              <a:spcBef>
                <a:spcPct val="0"/>
              </a:spcBef>
            </a:pPr>
            <a:r>
              <a:rPr lang="sv-SE" altLang="sv-SE" baseline="0" dirty="0" err="1" smtClean="0"/>
              <a:t>Kriminogena</a:t>
            </a:r>
            <a:r>
              <a:rPr lang="sv-SE" altLang="sv-SE" baseline="0" dirty="0" smtClean="0"/>
              <a:t> riskfaktorer – vad ökar risken för att man ska återfall i nya brott? </a:t>
            </a:r>
          </a:p>
          <a:p>
            <a:pPr eaLnBrk="1" hangingPunct="1">
              <a:spcBef>
                <a:spcPct val="0"/>
              </a:spcBef>
            </a:pPr>
            <a:r>
              <a:rPr lang="sv-SE" altLang="sv-SE" baseline="0" dirty="0" smtClean="0"/>
              <a:t>De fyra starkaste faktorerna;</a:t>
            </a:r>
          </a:p>
          <a:p>
            <a:pPr eaLnBrk="1" hangingPunct="1">
              <a:spcBef>
                <a:spcPct val="0"/>
              </a:spcBef>
            </a:pPr>
            <a:r>
              <a:rPr lang="sv-SE" altLang="sv-SE" baseline="0" dirty="0" smtClean="0"/>
              <a:t>Antisocial historia – tidigare brottslighet ökar risken</a:t>
            </a:r>
          </a:p>
          <a:p>
            <a:pPr eaLnBrk="1" hangingPunct="1">
              <a:spcBef>
                <a:spcPct val="0"/>
              </a:spcBef>
            </a:pPr>
            <a:r>
              <a:rPr lang="sv-SE" altLang="sv-SE" baseline="0" dirty="0" smtClean="0"/>
              <a:t>Prokriminella attityder och värderingar – det vi tycker och tänker, styr vad vi väljer att göra – KBT</a:t>
            </a:r>
          </a:p>
          <a:p>
            <a:pPr eaLnBrk="1" hangingPunct="1">
              <a:spcBef>
                <a:spcPct val="0"/>
              </a:spcBef>
            </a:pPr>
            <a:r>
              <a:rPr lang="sv-SE" altLang="sv-SE" baseline="0" dirty="0" smtClean="0"/>
              <a:t>Prokriminellt umgänge – ”man blir/gör som man umgås”</a:t>
            </a:r>
          </a:p>
          <a:p>
            <a:pPr eaLnBrk="1" hangingPunct="1">
              <a:spcBef>
                <a:spcPct val="0"/>
              </a:spcBef>
            </a:pPr>
            <a:r>
              <a:rPr lang="sv-SE" altLang="sv-SE" baseline="0" dirty="0" smtClean="0"/>
              <a:t>Antisocialt personlighetsmönster – impulsivitet, spänningssökande, normbrytande</a:t>
            </a:r>
          </a:p>
          <a:p>
            <a:pPr eaLnBrk="1" hangingPunct="1">
              <a:spcBef>
                <a:spcPct val="0"/>
              </a:spcBef>
            </a:pPr>
            <a:endParaRPr lang="sv-SE" altLang="sv-SE" baseline="0" dirty="0" smtClean="0"/>
          </a:p>
          <a:p>
            <a:pPr eaLnBrk="1" hangingPunct="1">
              <a:spcBef>
                <a:spcPct val="0"/>
              </a:spcBef>
            </a:pPr>
            <a:r>
              <a:rPr lang="sv-SE" altLang="sv-SE" baseline="0" dirty="0" smtClean="0"/>
              <a:t>Missbruk-beroende</a:t>
            </a:r>
          </a:p>
          <a:p>
            <a:pPr eaLnBrk="1" hangingPunct="1">
              <a:spcBef>
                <a:spcPct val="0"/>
              </a:spcBef>
            </a:pPr>
            <a:r>
              <a:rPr lang="sv-SE" altLang="sv-SE" baseline="0" dirty="0" smtClean="0"/>
              <a:t>Familj/relationer</a:t>
            </a:r>
          </a:p>
          <a:p>
            <a:pPr eaLnBrk="1" hangingPunct="1">
              <a:spcBef>
                <a:spcPct val="0"/>
              </a:spcBef>
            </a:pPr>
            <a:r>
              <a:rPr lang="sv-SE" altLang="sv-SE" baseline="0" dirty="0" smtClean="0"/>
              <a:t>Yrke/studier</a:t>
            </a:r>
          </a:p>
          <a:p>
            <a:pPr eaLnBrk="1" hangingPunct="1">
              <a:spcBef>
                <a:spcPct val="0"/>
              </a:spcBef>
            </a:pPr>
            <a:r>
              <a:rPr lang="sv-SE" altLang="sv-SE" baseline="0" dirty="0" smtClean="0"/>
              <a:t>Fritid/avkoppling</a:t>
            </a:r>
          </a:p>
          <a:p>
            <a:pPr eaLnBrk="1" hangingPunct="1">
              <a:spcBef>
                <a:spcPct val="0"/>
              </a:spcBef>
            </a:pPr>
            <a:endParaRPr lang="sv-SE" altLang="sv-SE" baseline="0" dirty="0" smtClean="0"/>
          </a:p>
          <a:p>
            <a:pPr eaLnBrk="1" hangingPunct="1">
              <a:spcBef>
                <a:spcPct val="0"/>
              </a:spcBef>
            </a:pPr>
            <a:r>
              <a:rPr lang="sv-SE" altLang="sv-SE" baseline="0" dirty="0" smtClean="0"/>
              <a:t>Fokuserar vi på attityder och värderingar så spiller det över på alla andra områden</a:t>
            </a:r>
          </a:p>
          <a:p>
            <a:pPr eaLnBrk="1" hangingPunct="1">
              <a:spcBef>
                <a:spcPct val="0"/>
              </a:spcBef>
            </a:pPr>
            <a:endParaRPr lang="sv-SE" altLang="sv-SE" dirty="0" smtClean="0"/>
          </a:p>
        </p:txBody>
      </p:sp>
      <p:sp>
        <p:nvSpPr>
          <p:cNvPr id="4" name="Platshållare för bildnummer 3"/>
          <p:cNvSpPr>
            <a:spLocks noGrp="1"/>
          </p:cNvSpPr>
          <p:nvPr>
            <p:ph type="sldNum" sz="quarter" idx="10"/>
          </p:nvPr>
        </p:nvSpPr>
        <p:spPr/>
        <p:txBody>
          <a:bodyPr/>
          <a:lstStyle/>
          <a:p>
            <a:fld id="{1E7E9E09-8329-4F04-96EC-409459841CC5}" type="slidenum">
              <a:rPr lang="sv-SE" smtClean="0"/>
              <a:t>5</a:t>
            </a:fld>
            <a:endParaRPr lang="sv-SE"/>
          </a:p>
        </p:txBody>
      </p:sp>
    </p:spTree>
    <p:extLst>
      <p:ext uri="{BB962C8B-B14F-4D97-AF65-F5344CB8AC3E}">
        <p14:creationId xmlns:p14="http://schemas.microsoft.com/office/powerpoint/2010/main" val="356220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Utgå alltid från risknivå och identifierade </a:t>
            </a:r>
            <a:r>
              <a:rPr lang="sv-SE" dirty="0" err="1" smtClean="0"/>
              <a:t>kriminogena</a:t>
            </a:r>
            <a:r>
              <a:rPr lang="sv-SE" dirty="0" smtClean="0"/>
              <a:t> behov. Risknivån berättar för oss hur ofta vi ska träffa klienten och hur mycket tid och insatser som ska satsas. I KRIMSTICS fokuserar vi alltid på </a:t>
            </a:r>
            <a:r>
              <a:rPr lang="sv-SE" dirty="0" err="1" smtClean="0"/>
              <a:t>prokrimnella</a:t>
            </a:r>
            <a:r>
              <a:rPr lang="sv-SE" dirty="0" smtClean="0"/>
              <a:t> attityder i samtalet med klienten, men vi behöver känna till alla klientens behov för att arbeta effektivt med olika insatser. Frivården ska arbeta med attityder som leder till kriminellt beteende, AF med klientens behov av arbete/studier, socialtjänsten med ekonomi/boende, missbruksvård med missbruk, osv.</a:t>
            </a:r>
          </a:p>
          <a:p>
            <a:r>
              <a:rPr lang="sv-SE" dirty="0" smtClean="0"/>
              <a:t>Relation: vi lägger tid och energi på att förklara vår yrkesroll och vad klienten kan förvänta sig av mig under övervakningsåret. Vi jobbar med att locka med klienten i förändringsarbetet och erbjuder vår hjälp för att de ska kunna bli mer prosociala.</a:t>
            </a:r>
          </a:p>
          <a:p>
            <a:r>
              <a:rPr lang="sv-SE" dirty="0" smtClean="0"/>
              <a:t>Vi jobbar med att lära ut olika saker till klienten som kommer att hjälpa hen att förstå sitt beteende och kunna förändras i prosocial riktning. KBT handlar till stor del om att ge en person verktyg att hantera saker i vardagen. KRIMSTICS erbjuder klienten verktyg som är enkla att förstå och ta till sig för oss och för våra klienter.</a:t>
            </a:r>
          </a:p>
          <a:p>
            <a:r>
              <a:rPr lang="sv-SE" dirty="0" smtClean="0"/>
              <a:t>Arbeta på individens nivå med att förändra attityder och därmed beteenden. Träna, öva, generalisera.</a:t>
            </a:r>
          </a:p>
          <a:p>
            <a:r>
              <a:rPr lang="sv-SE" dirty="0" smtClean="0"/>
              <a:t>Olika klienter lär sig olika fort och kommer olika långt i sin förändring. Vi strävar alltid efter att komma så långt det går och att alltid följa R, B och M</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3FFBBB13-2803-AD4D-A3B7-4006023693A0}" type="slidenum">
              <a:rPr lang="sv-SE" smtClean="0">
                <a:solidFill>
                  <a:prstClr val="black"/>
                </a:solidFill>
              </a:rPr>
              <a:pPr/>
              <a:t>6</a:t>
            </a:fld>
            <a:endParaRPr lang="sv-SE" dirty="0">
              <a:solidFill>
                <a:prstClr val="black"/>
              </a:solidFill>
            </a:endParaRPr>
          </a:p>
        </p:txBody>
      </p:sp>
    </p:spTree>
    <p:extLst>
      <p:ext uri="{BB962C8B-B14F-4D97-AF65-F5344CB8AC3E}">
        <p14:creationId xmlns:p14="http://schemas.microsoft.com/office/powerpoint/2010/main" val="9636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Samtliga behandlingsprogram</a:t>
            </a:r>
            <a:r>
              <a:rPr lang="sv-SE" baseline="0" dirty="0" smtClean="0"/>
              <a:t> bygger på KBT och genomförs individuellt eller i grupp. </a:t>
            </a:r>
            <a:r>
              <a:rPr lang="sv-SE" dirty="0" smtClean="0"/>
              <a:t>Erbjuds både i anstalt och frivård</a:t>
            </a:r>
            <a:r>
              <a:rPr lang="sv-SE" baseline="0" dirty="0" smtClean="0"/>
              <a:t> </a:t>
            </a:r>
          </a:p>
          <a:p>
            <a:r>
              <a:rPr lang="sv-SE" baseline="0" dirty="0" smtClean="0"/>
              <a:t>– det kan skilja sig från anstalt till anstalt och frivårdskontor till frivårdskontor vilka program som bedrivs. </a:t>
            </a:r>
          </a:p>
          <a:p>
            <a:r>
              <a:rPr lang="sv-SE" baseline="0" dirty="0" smtClean="0"/>
              <a:t>Programmen tar olika lång tid att genomföra och en klient kan gå flera program under samma verkställighet. Går en klient program på frivården så är det i regel </a:t>
            </a:r>
            <a:r>
              <a:rPr lang="sv-SE" baseline="0" dirty="0" err="1" smtClean="0"/>
              <a:t>programmöte</a:t>
            </a:r>
            <a:r>
              <a:rPr lang="sv-SE" baseline="0" dirty="0" smtClean="0"/>
              <a:t> en gång i veckan utöver handläggarsamtal som också kan vara en gång/vecka.</a:t>
            </a:r>
          </a:p>
          <a:p>
            <a:endParaRPr lang="sv-SE" dirty="0"/>
          </a:p>
        </p:txBody>
      </p:sp>
      <p:sp>
        <p:nvSpPr>
          <p:cNvPr id="4" name="Platshållare för bildnummer 3"/>
          <p:cNvSpPr>
            <a:spLocks noGrp="1"/>
          </p:cNvSpPr>
          <p:nvPr>
            <p:ph type="sldNum" sz="quarter" idx="10"/>
          </p:nvPr>
        </p:nvSpPr>
        <p:spPr/>
        <p:txBody>
          <a:bodyPr/>
          <a:lstStyle/>
          <a:p>
            <a:fld id="{1E7E9E09-8329-4F04-96EC-409459841CC5}" type="slidenum">
              <a:rPr lang="sv-SE" smtClean="0"/>
              <a:t>7</a:t>
            </a:fld>
            <a:endParaRPr lang="sv-SE"/>
          </a:p>
        </p:txBody>
      </p:sp>
    </p:spTree>
    <p:extLst>
      <p:ext uri="{BB962C8B-B14F-4D97-AF65-F5344CB8AC3E}">
        <p14:creationId xmlns:p14="http://schemas.microsoft.com/office/powerpoint/2010/main" val="343111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kollegium föredrar vi våra ärenden och även misskötsamheter.</a:t>
            </a:r>
          </a:p>
          <a:p>
            <a:r>
              <a:rPr lang="sv-SE" dirty="0" smtClean="0"/>
              <a:t>Vid eventuell misskötsamhetshantering kallas klienten till frivårdens beslutssammanträde (kriminalvårdens egna beslut)</a:t>
            </a:r>
            <a:r>
              <a:rPr lang="sv-SE" baseline="0" dirty="0" smtClean="0"/>
              <a:t> och/eller övervakningsnämndens sammanträde (ordförande, sekreterare och nämndemän från domstolen)</a:t>
            </a:r>
            <a:endParaRPr lang="sv-SE" dirty="0" smtClean="0"/>
          </a:p>
          <a:p>
            <a:endParaRPr lang="sv-SE" dirty="0" smtClean="0"/>
          </a:p>
          <a:p>
            <a:r>
              <a:rPr lang="sv-SE" dirty="0" smtClean="0"/>
              <a:t>Misskötsamhetstrappa som vi ska följa</a:t>
            </a:r>
          </a:p>
          <a:p>
            <a:r>
              <a:rPr lang="sv-SE" dirty="0" smtClean="0"/>
              <a:t>Finns ju fler typer av föreskrift</a:t>
            </a:r>
            <a:r>
              <a:rPr lang="sv-SE" baseline="0" dirty="0" smtClean="0"/>
              <a:t> ex UP, behandling, skadestånd </a:t>
            </a:r>
            <a:r>
              <a:rPr lang="sv-SE" baseline="0" dirty="0" err="1" smtClean="0"/>
              <a:t>etc</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1E7E9E09-8329-4F04-96EC-409459841CC5}" type="slidenum">
              <a:rPr lang="sv-SE" smtClean="0">
                <a:solidFill>
                  <a:prstClr val="black"/>
                </a:solidFill>
              </a:rPr>
              <a:pPr/>
              <a:t>8</a:t>
            </a:fld>
            <a:endParaRPr lang="sv-SE">
              <a:solidFill>
                <a:prstClr val="black"/>
              </a:solidFill>
            </a:endParaRPr>
          </a:p>
        </p:txBody>
      </p:sp>
    </p:spTree>
    <p:extLst>
      <p:ext uri="{BB962C8B-B14F-4D97-AF65-F5344CB8AC3E}">
        <p14:creationId xmlns:p14="http://schemas.microsoft.com/office/powerpoint/2010/main" val="42509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Krami</a:t>
            </a:r>
            <a:r>
              <a:rPr lang="sv-SE" dirty="0" smtClean="0"/>
              <a:t> är</a:t>
            </a:r>
            <a:r>
              <a:rPr lang="sv-SE" baseline="0" dirty="0" smtClean="0"/>
              <a:t> en upparbetad samverkan mellan Kriminalvården, Arbetsförmedlingen och Västerås kommun. </a:t>
            </a:r>
            <a:r>
              <a:rPr lang="sv-SE" sz="1200" b="0" i="0" kern="1200" dirty="0" smtClean="0">
                <a:solidFill>
                  <a:schemeClr val="tx1"/>
                </a:solidFill>
                <a:effectLst/>
                <a:latin typeface="+mn-lt"/>
                <a:ea typeface="+mn-ea"/>
                <a:cs typeface="+mn-cs"/>
              </a:rPr>
              <a:t>Möjlighet att delta i </a:t>
            </a:r>
            <a:r>
              <a:rPr lang="sv-SE" sz="1200" b="0" i="0" kern="1200" dirty="0" err="1" smtClean="0">
                <a:solidFill>
                  <a:schemeClr val="tx1"/>
                </a:solidFill>
                <a:effectLst/>
                <a:latin typeface="+mn-lt"/>
                <a:ea typeface="+mn-ea"/>
                <a:cs typeface="+mn-cs"/>
              </a:rPr>
              <a:t>Krami</a:t>
            </a:r>
            <a:r>
              <a:rPr lang="sv-SE" sz="1200" b="0" i="0" kern="1200" dirty="0" smtClean="0">
                <a:solidFill>
                  <a:schemeClr val="tx1"/>
                </a:solidFill>
                <a:effectLst/>
                <a:latin typeface="+mn-lt"/>
                <a:ea typeface="+mn-ea"/>
                <a:cs typeface="+mn-cs"/>
              </a:rPr>
              <a:t> ges för samtliga invånare i länet som uppfyller kriterierna för målgruppen förutsatt att respektive hemkommun betalar kostnaden för platsen.</a:t>
            </a:r>
          </a:p>
          <a:p>
            <a:r>
              <a:rPr lang="sv-SE" sz="1200" b="0" i="0" kern="1200" dirty="0" smtClean="0">
                <a:solidFill>
                  <a:schemeClr val="tx1"/>
                </a:solidFill>
                <a:effectLst/>
                <a:latin typeface="+mn-lt"/>
                <a:ea typeface="+mn-ea"/>
                <a:cs typeface="+mn-cs"/>
              </a:rPr>
              <a:t> Målgrupp för </a:t>
            </a:r>
            <a:r>
              <a:rPr lang="sv-SE" sz="1200" b="0" i="0" kern="1200" dirty="0" err="1" smtClean="0">
                <a:solidFill>
                  <a:schemeClr val="tx1"/>
                </a:solidFill>
                <a:effectLst/>
                <a:latin typeface="+mn-lt"/>
                <a:ea typeface="+mn-ea"/>
                <a:cs typeface="+mn-cs"/>
              </a:rPr>
              <a:t>Krami</a:t>
            </a:r>
            <a:r>
              <a:rPr lang="sv-SE" sz="1200" b="0" i="0" kern="1200" dirty="0" smtClean="0">
                <a:solidFill>
                  <a:schemeClr val="tx1"/>
                </a:solidFill>
                <a:effectLst/>
                <a:latin typeface="+mn-lt"/>
                <a:ea typeface="+mn-ea"/>
                <a:cs typeface="+mn-cs"/>
              </a:rPr>
              <a:t> är män som är 18 år och uppåt samt aktuella hos minst en av samverkansparterna. Den som söker ska ha ett ordnat boende och vara drogfri. Du söker av egen fri vilja en plats i </a:t>
            </a:r>
            <a:r>
              <a:rPr lang="sv-SE" sz="1200" b="0" i="0" kern="1200" dirty="0" err="1" smtClean="0">
                <a:solidFill>
                  <a:schemeClr val="tx1"/>
                </a:solidFill>
                <a:effectLst/>
                <a:latin typeface="+mn-lt"/>
                <a:ea typeface="+mn-ea"/>
                <a:cs typeface="+mn-cs"/>
              </a:rPr>
              <a:t>Krami</a:t>
            </a:r>
            <a:r>
              <a:rPr lang="sv-SE" sz="1200" b="0" i="0" kern="1200" dirty="0" smtClean="0">
                <a:solidFill>
                  <a:schemeClr val="tx1"/>
                </a:solidFill>
                <a:effectLst/>
                <a:latin typeface="+mn-lt"/>
                <a:ea typeface="+mn-ea"/>
                <a:cs typeface="+mn-cs"/>
              </a:rPr>
              <a:t>.</a:t>
            </a:r>
          </a:p>
          <a:p>
            <a:r>
              <a:rPr lang="sv-SE" baseline="0" dirty="0" smtClean="0"/>
              <a:t> </a:t>
            </a:r>
          </a:p>
          <a:p>
            <a:r>
              <a:rPr lang="sv-SE" dirty="0" smtClean="0"/>
              <a:t>Treklövern</a:t>
            </a:r>
            <a:r>
              <a:rPr lang="sv-SE" baseline="0" dirty="0" smtClean="0"/>
              <a:t> </a:t>
            </a:r>
            <a:r>
              <a:rPr lang="sv-SE" sz="1200" b="0" i="0" kern="1200" dirty="0" smtClean="0">
                <a:solidFill>
                  <a:schemeClr val="tx1"/>
                </a:solidFill>
                <a:effectLst/>
                <a:latin typeface="+mn-lt"/>
                <a:ea typeface="+mn-ea"/>
                <a:cs typeface="+mn-cs"/>
              </a:rPr>
              <a:t>är en samverkansmottagning mellan Rättspsykiatri, Beroendecentrum Västmanland och Frivården Västerås.</a:t>
            </a:r>
            <a:r>
              <a:rPr lang="sv-SE" dirty="0" smtClean="0"/>
              <a:t/>
            </a:r>
            <a:br>
              <a:rPr lang="sv-SE" dirty="0" smtClean="0"/>
            </a:br>
            <a:r>
              <a:rPr lang="sv-SE" sz="1200" b="0" i="0" kern="1200" dirty="0" smtClean="0">
                <a:solidFill>
                  <a:schemeClr val="tx1"/>
                </a:solidFill>
                <a:effectLst/>
                <a:latin typeface="+mn-lt"/>
                <a:ea typeface="+mn-ea"/>
                <a:cs typeface="+mn-cs"/>
              </a:rPr>
              <a:t>Med personen i fokus möter personalen de som har överlämnats till rättspsykiatrisk öppenvård, är villkorligt frigiven från anstalt eller dömd till skyddstillsyn och har svåra funktionsnedsättningar </a:t>
            </a:r>
            <a:r>
              <a:rPr lang="sv-SE" sz="1200" b="0" i="0" kern="1200" dirty="0" err="1" smtClean="0">
                <a:solidFill>
                  <a:schemeClr val="tx1"/>
                </a:solidFill>
                <a:effectLst/>
                <a:latin typeface="+mn-lt"/>
                <a:ea typeface="+mn-ea"/>
                <a:cs typeface="+mn-cs"/>
              </a:rPr>
              <a:t>pga</a:t>
            </a:r>
            <a:r>
              <a:rPr lang="sv-SE" sz="1200" b="0" i="0" kern="1200" dirty="0" smtClean="0">
                <a:solidFill>
                  <a:schemeClr val="tx1"/>
                </a:solidFill>
                <a:effectLst/>
                <a:latin typeface="+mn-lt"/>
                <a:ea typeface="+mn-ea"/>
                <a:cs typeface="+mn-cs"/>
              </a:rPr>
              <a:t> beroendesjukdom/psykisk ohälsa.</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smtClean="0"/>
              <a:t>Insluss</a:t>
            </a:r>
            <a:r>
              <a:rPr lang="sv-SE" baseline="0" dirty="0" smtClean="0"/>
              <a:t> – vi har upprättade överenskommelser med flera kommuner i länet. </a:t>
            </a:r>
            <a:r>
              <a:rPr lang="sv-SE" sz="1200" b="1" dirty="0" smtClean="0"/>
              <a:t>Tidig </a:t>
            </a:r>
            <a:r>
              <a:rPr lang="sv-SE" sz="1200" dirty="0" smtClean="0"/>
              <a:t>och tydlig samverkan med externa aktörer för att slussa in klienten i samhället efter anstaltstiden – samverkansavtal. Inslussning </a:t>
            </a:r>
            <a:r>
              <a:rPr lang="sv-SE" sz="1200" b="1" dirty="0" smtClean="0"/>
              <a:t>påbörjas under anstaltstiden </a:t>
            </a:r>
            <a:r>
              <a:rPr lang="sv-SE" sz="1200" dirty="0" smtClean="0"/>
              <a:t>och </a:t>
            </a:r>
            <a:r>
              <a:rPr lang="sv-SE" sz="1200" b="1" dirty="0" smtClean="0"/>
              <a:t>genomförs under övervakningstiden </a:t>
            </a:r>
            <a:r>
              <a:rPr lang="sv-SE" sz="1200" b="0" dirty="0" smtClean="0"/>
              <a:t>för att minska glappet mellan rutinerna på anstalt och hemkomst då den största risken</a:t>
            </a:r>
            <a:r>
              <a:rPr lang="sv-SE" sz="1200" b="0" baseline="0" dirty="0" smtClean="0"/>
              <a:t> för återfall i ny brottslighet ligger</a:t>
            </a:r>
            <a:r>
              <a:rPr lang="sv-SE" sz="1200" dirty="0" smtClean="0"/>
              <a:t>. </a:t>
            </a:r>
          </a:p>
          <a:p>
            <a:endParaRPr lang="sv-SE" dirty="0"/>
          </a:p>
        </p:txBody>
      </p:sp>
      <p:sp>
        <p:nvSpPr>
          <p:cNvPr id="4" name="Platshållare för bildnummer 3"/>
          <p:cNvSpPr>
            <a:spLocks noGrp="1"/>
          </p:cNvSpPr>
          <p:nvPr>
            <p:ph type="sldNum" sz="quarter" idx="10"/>
          </p:nvPr>
        </p:nvSpPr>
        <p:spPr/>
        <p:txBody>
          <a:bodyPr/>
          <a:lstStyle/>
          <a:p>
            <a:fld id="{3FC3EE7D-2508-4790-8867-743FFAF72564}" type="slidenum">
              <a:rPr lang="sv-SE" smtClean="0"/>
              <a:t>9</a:t>
            </a:fld>
            <a:endParaRPr lang="sv-SE"/>
          </a:p>
        </p:txBody>
      </p:sp>
    </p:spTree>
    <p:extLst>
      <p:ext uri="{BB962C8B-B14F-4D97-AF65-F5344CB8AC3E}">
        <p14:creationId xmlns:p14="http://schemas.microsoft.com/office/powerpoint/2010/main" val="1278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1E7E9E09-8329-4F04-96EC-409459841CC5}" type="slidenum">
              <a:rPr lang="sv-SE" smtClean="0"/>
              <a:t>10</a:t>
            </a:fld>
            <a:endParaRPr lang="sv-SE"/>
          </a:p>
        </p:txBody>
      </p:sp>
    </p:spTree>
    <p:extLst>
      <p:ext uri="{BB962C8B-B14F-4D97-AF65-F5344CB8AC3E}">
        <p14:creationId xmlns:p14="http://schemas.microsoft.com/office/powerpoint/2010/main" val="223890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FFBBB13-2803-AD4D-A3B7-4006023693A0}" type="slidenum">
              <a:rPr lang="sv-SE" smtClean="0"/>
              <a:t>11</a:t>
            </a:fld>
            <a:endParaRPr lang="sv-SE"/>
          </a:p>
        </p:txBody>
      </p:sp>
    </p:spTree>
    <p:extLst>
      <p:ext uri="{BB962C8B-B14F-4D97-AF65-F5344CB8AC3E}">
        <p14:creationId xmlns:p14="http://schemas.microsoft.com/office/powerpoint/2010/main" val="188267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8802" y="1962000"/>
            <a:ext cx="7703999" cy="2160000"/>
          </a:xfrm>
        </p:spPr>
        <p:txBody>
          <a:bodyPr anchor="t" anchorCtr="0"/>
          <a:lstStyle>
            <a:lvl1pPr algn="l">
              <a:defRPr sz="4400" b="1" i="0" kern="600" baseline="0">
                <a:solidFill>
                  <a:srgbClr val="003D58"/>
                </a:solidFill>
                <a:latin typeface="Arial"/>
                <a:cs typeface="Arial"/>
              </a:defRPr>
            </a:lvl1pPr>
          </a:lstStyle>
          <a:p>
            <a:r>
              <a:rPr lang="sv-SE" dirty="0" smtClean="0"/>
              <a:t>Presentationens förstasida</a:t>
            </a:r>
            <a:br>
              <a:rPr lang="sv-SE" dirty="0" smtClean="0"/>
            </a:br>
            <a:r>
              <a:rPr lang="sv-SE" dirty="0" smtClean="0"/>
              <a:t>skriv rubrik här</a:t>
            </a:r>
            <a:endParaRPr lang="sv-SE" dirty="0"/>
          </a:p>
        </p:txBody>
      </p:sp>
      <p:sp>
        <p:nvSpPr>
          <p:cNvPr id="5" name="Platshållare för text 4"/>
          <p:cNvSpPr>
            <a:spLocks noGrp="1"/>
          </p:cNvSpPr>
          <p:nvPr>
            <p:ph type="body" sz="quarter" idx="10" hasCustomPrompt="1"/>
          </p:nvPr>
        </p:nvSpPr>
        <p:spPr>
          <a:xfrm>
            <a:off x="728802" y="1698000"/>
            <a:ext cx="7703999" cy="300000"/>
          </a:xfrm>
        </p:spPr>
        <p:txBody>
          <a:bodyPr anchor="b" anchorCtr="0"/>
          <a:lstStyle>
            <a:lvl1pPr marL="0" indent="0">
              <a:lnSpc>
                <a:spcPct val="80000"/>
              </a:lnSpc>
              <a:spcBef>
                <a:spcPts val="500"/>
              </a:spcBef>
              <a:buNone/>
              <a:defRPr sz="1400" kern="600" cap="none" spc="0">
                <a:solidFill>
                  <a:srgbClr val="003D58"/>
                </a:solidFill>
                <a:latin typeface="Arial"/>
                <a:cs typeface="Arial"/>
              </a:defRPr>
            </a:lvl1pPr>
          </a:lstStyle>
          <a:p>
            <a:pPr lvl="0"/>
            <a:r>
              <a:rPr lang="sv-SE" dirty="0" smtClean="0"/>
              <a:t>20xx-xx-xx</a:t>
            </a:r>
            <a:endParaRPr lang="sv-SE" dirty="0"/>
          </a:p>
        </p:txBody>
      </p:sp>
      <p:sp>
        <p:nvSpPr>
          <p:cNvPr id="4" name="Platshållare för text 3"/>
          <p:cNvSpPr>
            <a:spLocks noGrp="1"/>
          </p:cNvSpPr>
          <p:nvPr>
            <p:ph type="body" sz="quarter" idx="11" hasCustomPrompt="1"/>
          </p:nvPr>
        </p:nvSpPr>
        <p:spPr>
          <a:xfrm>
            <a:off x="728802" y="4344000"/>
            <a:ext cx="7703999" cy="843000"/>
          </a:xfrm>
        </p:spPr>
        <p:txBody>
          <a:bodyPr/>
          <a:lstStyle>
            <a:lvl1pPr marL="0" indent="0">
              <a:lnSpc>
                <a:spcPct val="80000"/>
              </a:lnSpc>
              <a:spcBef>
                <a:spcPts val="500"/>
              </a:spcBef>
              <a:buNone/>
              <a:defRPr sz="1800" kern="600" cap="none" spc="0">
                <a:solidFill>
                  <a:srgbClr val="003D58"/>
                </a:solidFill>
                <a:latin typeface="Arial"/>
                <a:cs typeface="Arial"/>
              </a:defRPr>
            </a:lvl1pPr>
            <a:lvl2pPr marL="648000" indent="0">
              <a:buNone/>
              <a:defRPr/>
            </a:lvl2pPr>
            <a:lvl3pPr marL="1224000" indent="0">
              <a:buNone/>
              <a:defRPr/>
            </a:lvl3pPr>
            <a:lvl4pPr marL="1728000" indent="0">
              <a:buNone/>
              <a:defRPr/>
            </a:lvl4pPr>
            <a:lvl5pPr marL="2124000" indent="0">
              <a:buNone/>
              <a:defRPr/>
            </a:lvl5pPr>
          </a:lstStyle>
          <a:p>
            <a:pPr lvl="0"/>
            <a:r>
              <a:rPr lang="sv-SE" dirty="0" smtClean="0"/>
              <a:t>klicka här för att lägga till författare eller underrubrik</a:t>
            </a:r>
            <a:endParaRPr lang="sv-SE" dirty="0"/>
          </a:p>
        </p:txBody>
      </p:sp>
      <p:sp>
        <p:nvSpPr>
          <p:cNvPr id="7" name="Platshållare för sidfot 10"/>
          <p:cNvSpPr>
            <a:spLocks noGrp="1"/>
          </p:cNvSpPr>
          <p:nvPr>
            <p:ph type="ftr" sz="quarter" idx="3"/>
          </p:nvPr>
        </p:nvSpPr>
        <p:spPr>
          <a:xfrm>
            <a:off x="1346856" y="5310119"/>
            <a:ext cx="2503487" cy="12955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endParaRPr lang="sv-SE" dirty="0"/>
          </a:p>
        </p:txBody>
      </p:sp>
      <p:sp>
        <p:nvSpPr>
          <p:cNvPr id="10" name="Platshållare för bildnummer 11"/>
          <p:cNvSpPr>
            <a:spLocks noGrp="1"/>
          </p:cNvSpPr>
          <p:nvPr>
            <p:ph type="sldNum" sz="quarter" idx="4"/>
          </p:nvPr>
        </p:nvSpPr>
        <p:spPr>
          <a:xfrm>
            <a:off x="727201" y="5312687"/>
            <a:ext cx="619655" cy="13351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fld id="{74BBEAD7-53CB-7440-A3D2-9E1781264903}" type="slidenum">
              <a:rPr lang="sv-SE" smtClean="0"/>
              <a:pPr/>
              <a:t>‹#›</a:t>
            </a:fld>
            <a:endParaRPr lang="sv-SE" dirty="0"/>
          </a:p>
        </p:txBody>
      </p:sp>
    </p:spTree>
    <p:extLst>
      <p:ext uri="{BB962C8B-B14F-4D97-AF65-F5344CB8AC3E}">
        <p14:creationId xmlns:p14="http://schemas.microsoft.com/office/powerpoint/2010/main" val="290621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1" i="0" baseline="0">
                <a:solidFill>
                  <a:schemeClr val="tx2"/>
                </a:solidFill>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9" name="Platshållare för sidfot 10"/>
          <p:cNvSpPr>
            <a:spLocks noGrp="1"/>
          </p:cNvSpPr>
          <p:nvPr>
            <p:ph type="ftr" sz="quarter" idx="3"/>
          </p:nvPr>
        </p:nvSpPr>
        <p:spPr>
          <a:xfrm>
            <a:off x="1346856" y="5310119"/>
            <a:ext cx="2503487" cy="12955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endParaRPr lang="sv-SE" dirty="0"/>
          </a:p>
        </p:txBody>
      </p:sp>
      <p:sp>
        <p:nvSpPr>
          <p:cNvPr id="20" name="Platshållare för bildnummer 11"/>
          <p:cNvSpPr>
            <a:spLocks noGrp="1"/>
          </p:cNvSpPr>
          <p:nvPr>
            <p:ph type="sldNum" sz="quarter" idx="4"/>
          </p:nvPr>
        </p:nvSpPr>
        <p:spPr>
          <a:xfrm>
            <a:off x="727201" y="5312687"/>
            <a:ext cx="619655" cy="13351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fld id="{74BBEAD7-53CB-7440-A3D2-9E1781264903}" type="slidenum">
              <a:rPr lang="sv-SE" smtClean="0"/>
              <a:pPr/>
              <a:t>‹#›</a:t>
            </a:fld>
            <a:endParaRPr lang="sv-SE" dirty="0"/>
          </a:p>
        </p:txBody>
      </p:sp>
    </p:spTree>
    <p:extLst>
      <p:ext uri="{BB962C8B-B14F-4D97-AF65-F5344CB8AC3E}">
        <p14:creationId xmlns:p14="http://schemas.microsoft.com/office/powerpoint/2010/main" val="378679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27200" y="1962000"/>
            <a:ext cx="7705600" cy="2160000"/>
          </a:xfrm>
        </p:spPr>
        <p:txBody>
          <a:bodyPr anchor="t"/>
          <a:lstStyle>
            <a:lvl1pPr algn="l">
              <a:defRPr sz="4400" b="1" i="0" kern="600" cap="none" baseline="0">
                <a:solidFill>
                  <a:srgbClr val="003D58"/>
                </a:solidFill>
                <a:latin typeface="Arial"/>
                <a:cs typeface="Arial"/>
              </a:defRPr>
            </a:lvl1pPr>
          </a:lstStyle>
          <a:p>
            <a:r>
              <a:rPr lang="sv-SE" dirty="0" smtClean="0"/>
              <a:t>Kapitelsida</a:t>
            </a:r>
            <a:endParaRPr lang="sv-SE" dirty="0"/>
          </a:p>
        </p:txBody>
      </p:sp>
      <p:sp>
        <p:nvSpPr>
          <p:cNvPr id="18" name="Platshållare för sidfot 10"/>
          <p:cNvSpPr>
            <a:spLocks noGrp="1"/>
          </p:cNvSpPr>
          <p:nvPr>
            <p:ph type="ftr" sz="quarter" idx="3"/>
          </p:nvPr>
        </p:nvSpPr>
        <p:spPr>
          <a:xfrm>
            <a:off x="1346856" y="5310119"/>
            <a:ext cx="2503487" cy="12955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endParaRPr lang="sv-SE" dirty="0"/>
          </a:p>
        </p:txBody>
      </p:sp>
      <p:sp>
        <p:nvSpPr>
          <p:cNvPr id="19" name="Platshållare för bildnummer 11"/>
          <p:cNvSpPr>
            <a:spLocks noGrp="1"/>
          </p:cNvSpPr>
          <p:nvPr>
            <p:ph type="sldNum" sz="quarter" idx="4"/>
          </p:nvPr>
        </p:nvSpPr>
        <p:spPr>
          <a:xfrm>
            <a:off x="727201" y="5312687"/>
            <a:ext cx="619655" cy="13351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fld id="{74BBEAD7-53CB-7440-A3D2-9E1781264903}" type="slidenum">
              <a:rPr lang="sv-SE" smtClean="0"/>
              <a:pPr/>
              <a:t>‹#›</a:t>
            </a:fld>
            <a:endParaRPr lang="sv-SE" dirty="0"/>
          </a:p>
        </p:txBody>
      </p:sp>
    </p:spTree>
    <p:extLst>
      <p:ext uri="{BB962C8B-B14F-4D97-AF65-F5344CB8AC3E}">
        <p14:creationId xmlns:p14="http://schemas.microsoft.com/office/powerpoint/2010/main" val="94983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9" name="Platshållare för innehåll 2"/>
          <p:cNvSpPr>
            <a:spLocks noGrp="1"/>
          </p:cNvSpPr>
          <p:nvPr>
            <p:ph idx="1" hasCustomPrompt="1"/>
          </p:nvPr>
        </p:nvSpPr>
        <p:spPr>
          <a:xfrm>
            <a:off x="2303536" y="1677503"/>
            <a:ext cx="6119998" cy="3450000"/>
          </a:xfrm>
        </p:spPr>
        <p:txBody>
          <a:bodyPr/>
          <a:lstStyle>
            <a:lvl1pPr marL="0" indent="0">
              <a:lnSpc>
                <a:spcPct val="100000"/>
              </a:lnSpc>
              <a:spcBef>
                <a:spcPts val="0"/>
              </a:spcBef>
              <a:spcAft>
                <a:spcPts val="1000"/>
              </a:spcAft>
              <a:buFont typeface="+mj-lt"/>
              <a:buNone/>
              <a:defRPr sz="1400" kern="800" cap="none" spc="0">
                <a:solidFill>
                  <a:srgbClr val="003D58"/>
                </a:solidFill>
                <a:latin typeface="Arial"/>
                <a:cs typeface="Arial"/>
              </a:defRPr>
            </a:lvl1pPr>
            <a:lvl2pPr marL="414000" indent="0">
              <a:buFont typeface="+mj-lt"/>
              <a:buNone/>
              <a:defRPr kern="1200" cap="small" spc="100">
                <a:solidFill>
                  <a:schemeClr val="accent2"/>
                </a:solidFill>
                <a:latin typeface="Trade Gothic LT Std Bold No. 2"/>
              </a:defRPr>
            </a:lvl2pPr>
            <a:lvl3pPr marL="792000" indent="0">
              <a:buFont typeface="+mj-lt"/>
              <a:buNone/>
              <a:defRPr kern="1200" cap="small" spc="100">
                <a:solidFill>
                  <a:schemeClr val="accent2"/>
                </a:solidFill>
                <a:latin typeface="Trade Gothic LT Std Bold No. 2"/>
              </a:defRPr>
            </a:lvl3pPr>
            <a:lvl4pPr marL="1116000" indent="0">
              <a:buFont typeface="+mj-lt"/>
              <a:buNone/>
              <a:defRPr kern="1200" cap="small" spc="100">
                <a:solidFill>
                  <a:schemeClr val="accent2"/>
                </a:solidFill>
                <a:latin typeface="Trade Gothic LT Std Bold No. 2"/>
              </a:defRPr>
            </a:lvl4pPr>
            <a:lvl5pPr marL="1404000" indent="0">
              <a:buFont typeface="+mj-lt"/>
              <a:buNone/>
              <a:defRPr kern="1200" cap="small" spc="100">
                <a:solidFill>
                  <a:schemeClr val="accent2"/>
                </a:solidFill>
                <a:latin typeface="Trade Gothic LT Std Bold No. 2"/>
              </a:defRPr>
            </a:lvl5pPr>
          </a:lstStyle>
          <a:p>
            <a:pPr lvl="0"/>
            <a:r>
              <a:rPr lang="sv-SE" dirty="0" smtClean="0"/>
              <a:t>Innehållsförteckning</a:t>
            </a:r>
          </a:p>
        </p:txBody>
      </p:sp>
      <p:sp>
        <p:nvSpPr>
          <p:cNvPr id="3" name="Platshållare för text 2"/>
          <p:cNvSpPr>
            <a:spLocks noGrp="1"/>
          </p:cNvSpPr>
          <p:nvPr>
            <p:ph type="body" sz="quarter" idx="10"/>
          </p:nvPr>
        </p:nvSpPr>
        <p:spPr>
          <a:xfrm>
            <a:off x="727199" y="1677503"/>
            <a:ext cx="1260000" cy="3450000"/>
          </a:xfrm>
        </p:spPr>
        <p:txBody>
          <a:bodyPr/>
          <a:lstStyle>
            <a:lvl1pPr marL="0" indent="0">
              <a:lnSpc>
                <a:spcPct val="100000"/>
              </a:lnSpc>
              <a:spcBef>
                <a:spcPts val="0"/>
              </a:spcBef>
              <a:spcAft>
                <a:spcPts val="1000"/>
              </a:spcAft>
              <a:buNone/>
              <a:defRPr sz="1400" kern="500" cap="none" spc="0" baseline="0">
                <a:solidFill>
                  <a:srgbClr val="003D58"/>
                </a:solidFill>
                <a:latin typeface="Arial"/>
                <a:cs typeface="Arial"/>
              </a:defRPr>
            </a:lvl1pPr>
            <a:lvl2pPr marL="648000" indent="0">
              <a:buNone/>
              <a:defRPr sz="1000" kern="600" cap="small" baseline="0">
                <a:solidFill>
                  <a:schemeClr val="accent2"/>
                </a:solidFill>
                <a:latin typeface="Trade Gothic LT Std Bold No. 2"/>
              </a:defRPr>
            </a:lvl2pPr>
            <a:lvl3pPr marL="1224000" indent="0">
              <a:buNone/>
              <a:defRPr sz="1000" kern="600" cap="small" baseline="0">
                <a:solidFill>
                  <a:schemeClr val="accent2"/>
                </a:solidFill>
                <a:latin typeface="Trade Gothic LT Std Bold No. 2"/>
              </a:defRPr>
            </a:lvl3pPr>
            <a:lvl4pPr marL="1728000" indent="0">
              <a:buNone/>
              <a:defRPr sz="1000" kern="600" cap="small" baseline="0">
                <a:solidFill>
                  <a:schemeClr val="accent2"/>
                </a:solidFill>
                <a:latin typeface="Trade Gothic LT Std Bold No. 2"/>
              </a:defRPr>
            </a:lvl4pPr>
            <a:lvl5pPr marL="2124000" indent="0">
              <a:buNone/>
              <a:defRPr sz="1000" kern="600" cap="small" baseline="0">
                <a:solidFill>
                  <a:schemeClr val="accent2"/>
                </a:solidFill>
                <a:latin typeface="Trade Gothic LT Std Bold No. 2"/>
              </a:defRPr>
            </a:lvl5pPr>
          </a:lstStyle>
          <a:p>
            <a:pPr lvl="0"/>
            <a:r>
              <a:rPr lang="sv-SE" smtClean="0"/>
              <a:t>Redigera format för bakgrundstext</a:t>
            </a:r>
          </a:p>
        </p:txBody>
      </p:sp>
      <p:sp>
        <p:nvSpPr>
          <p:cNvPr id="6" name="Platshållare för rubrik 1"/>
          <p:cNvSpPr>
            <a:spLocks noGrp="1"/>
          </p:cNvSpPr>
          <p:nvPr>
            <p:ph type="title"/>
          </p:nvPr>
        </p:nvSpPr>
        <p:spPr>
          <a:xfrm>
            <a:off x="727204" y="360000"/>
            <a:ext cx="6982416" cy="900000"/>
          </a:xfrm>
          <a:prstGeom prst="rect">
            <a:avLst/>
          </a:prstGeom>
        </p:spPr>
        <p:txBody>
          <a:bodyPr vert="horz" lIns="0" tIns="0" rIns="0" bIns="0" rtlCol="0" anchor="b" anchorCtr="0">
            <a:noAutofit/>
          </a:bodyPr>
          <a:lstStyle>
            <a:lvl1pPr>
              <a:defRPr>
                <a:solidFill>
                  <a:srgbClr val="003D58"/>
                </a:solidFill>
              </a:defRPr>
            </a:lvl1pPr>
          </a:lstStyle>
          <a:p>
            <a:r>
              <a:rPr lang="sv-SE" smtClean="0"/>
              <a:t>Klicka här för att ändra format</a:t>
            </a:r>
            <a:endParaRPr lang="sv-SE" dirty="0"/>
          </a:p>
        </p:txBody>
      </p:sp>
      <p:sp>
        <p:nvSpPr>
          <p:cNvPr id="21" name="Platshållare för sidfot 10"/>
          <p:cNvSpPr>
            <a:spLocks noGrp="1"/>
          </p:cNvSpPr>
          <p:nvPr>
            <p:ph type="ftr" sz="quarter" idx="3"/>
          </p:nvPr>
        </p:nvSpPr>
        <p:spPr>
          <a:xfrm>
            <a:off x="1346856" y="5310119"/>
            <a:ext cx="2503487" cy="12955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endParaRPr lang="sv-SE" dirty="0"/>
          </a:p>
        </p:txBody>
      </p:sp>
      <p:sp>
        <p:nvSpPr>
          <p:cNvPr id="22" name="Platshållare för bildnummer 11"/>
          <p:cNvSpPr>
            <a:spLocks noGrp="1"/>
          </p:cNvSpPr>
          <p:nvPr>
            <p:ph type="sldNum" sz="quarter" idx="4"/>
          </p:nvPr>
        </p:nvSpPr>
        <p:spPr>
          <a:xfrm>
            <a:off x="727201" y="5312687"/>
            <a:ext cx="619655" cy="13351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fld id="{74BBEAD7-53CB-7440-A3D2-9E1781264903}" type="slidenum">
              <a:rPr lang="sv-SE" smtClean="0"/>
              <a:pPr/>
              <a:t>‹#›</a:t>
            </a:fld>
            <a:endParaRPr lang="sv-SE" dirty="0"/>
          </a:p>
        </p:txBody>
      </p:sp>
    </p:spTree>
    <p:extLst>
      <p:ext uri="{BB962C8B-B14F-4D97-AF65-F5344CB8AC3E}">
        <p14:creationId xmlns:p14="http://schemas.microsoft.com/office/powerpoint/2010/main" val="83153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lista">
    <p:spTree>
      <p:nvGrpSpPr>
        <p:cNvPr id="1" name=""/>
        <p:cNvGrpSpPr/>
        <p:nvPr/>
      </p:nvGrpSpPr>
      <p:grpSpPr>
        <a:xfrm>
          <a:off x="0" y="0"/>
          <a:ext cx="0" cy="0"/>
          <a:chOff x="0" y="0"/>
          <a:chExt cx="0" cy="0"/>
        </a:xfrm>
      </p:grpSpPr>
      <p:sp>
        <p:nvSpPr>
          <p:cNvPr id="4" name="Platshållare för innehåll 3"/>
          <p:cNvSpPr>
            <a:spLocks noGrp="1"/>
          </p:cNvSpPr>
          <p:nvPr>
            <p:ph sz="quarter" idx="12"/>
          </p:nvPr>
        </p:nvSpPr>
        <p:spPr>
          <a:xfrm>
            <a:off x="718800" y="1614000"/>
            <a:ext cx="3708000" cy="3431646"/>
          </a:xfrm>
        </p:spPr>
        <p:txBody>
          <a:bodyPr/>
          <a:lstStyle>
            <a:lvl1pPr marL="360000" indent="-360000">
              <a:spcBef>
                <a:spcPts val="1000"/>
              </a:spcBef>
              <a:defRPr sz="2000" baseline="0">
                <a:solidFill>
                  <a:srgbClr val="003D58"/>
                </a:solidFill>
              </a:defRPr>
            </a:lvl1pPr>
            <a:lvl2pPr marL="864000" indent="-360000">
              <a:spcBef>
                <a:spcPts val="800"/>
              </a:spcBef>
              <a:defRPr sz="1600">
                <a:solidFill>
                  <a:srgbClr val="003D58"/>
                </a:solidFill>
              </a:defRPr>
            </a:lvl2pPr>
            <a:lvl3pPr marL="1152000" indent="-288000">
              <a:spcBef>
                <a:spcPts val="800"/>
              </a:spcBef>
              <a:defRPr sz="1400" baseline="0">
                <a:solidFill>
                  <a:srgbClr val="003D58"/>
                </a:solidFill>
              </a:defRPr>
            </a:lvl3pPr>
            <a:lvl4pPr marL="1476000" indent="-288000">
              <a:spcBef>
                <a:spcPts val="600"/>
              </a:spcBef>
              <a:defRPr sz="1200" baseline="0">
                <a:solidFill>
                  <a:srgbClr val="003D58"/>
                </a:solidFill>
              </a:defRPr>
            </a:lvl4pPr>
            <a:lvl5pPr marL="1692000" indent="-216000">
              <a:spcBef>
                <a:spcPts val="600"/>
              </a:spcBef>
              <a:defRPr sz="1000" baseline="0">
                <a:solidFill>
                  <a:srgbClr val="003D58"/>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p:nvPr>
        </p:nvSpPr>
        <p:spPr>
          <a:xfrm>
            <a:off x="727206" y="360000"/>
            <a:ext cx="6985591" cy="900000"/>
          </a:xfrm>
        </p:spPr>
        <p:txBody>
          <a:bodyPr/>
          <a:lstStyle>
            <a:lvl1pPr>
              <a:defRPr>
                <a:solidFill>
                  <a:srgbClr val="003D58"/>
                </a:solidFill>
              </a:defRPr>
            </a:lvl1pPr>
          </a:lstStyle>
          <a:p>
            <a:r>
              <a:rPr lang="sv-SE" smtClean="0"/>
              <a:t>Klicka här för att ändra format</a:t>
            </a:r>
            <a:endParaRPr lang="sv-SE" dirty="0"/>
          </a:p>
        </p:txBody>
      </p:sp>
      <p:sp>
        <p:nvSpPr>
          <p:cNvPr id="18" name="Platshållare för innehåll 2"/>
          <p:cNvSpPr>
            <a:spLocks noGrp="1"/>
          </p:cNvSpPr>
          <p:nvPr>
            <p:ph sz="half" idx="10"/>
          </p:nvPr>
        </p:nvSpPr>
        <p:spPr>
          <a:xfrm>
            <a:off x="4724800" y="1614000"/>
            <a:ext cx="3708000" cy="3431646"/>
          </a:xfrm>
        </p:spPr>
        <p:txBody>
          <a:bodyPr/>
          <a:lstStyle>
            <a:lvl1pPr marL="360000" indent="-360000">
              <a:spcBef>
                <a:spcPts val="1000"/>
              </a:spcBef>
              <a:defRPr sz="2000">
                <a:solidFill>
                  <a:srgbClr val="003D58"/>
                </a:solidFill>
              </a:defRPr>
            </a:lvl1pPr>
            <a:lvl2pPr marL="864000" indent="-360000">
              <a:spcBef>
                <a:spcPts val="800"/>
              </a:spcBef>
              <a:defRPr sz="1600" baseline="0">
                <a:solidFill>
                  <a:srgbClr val="003D58"/>
                </a:solidFill>
              </a:defRPr>
            </a:lvl2pPr>
            <a:lvl3pPr marL="1152000" indent="-288000">
              <a:spcBef>
                <a:spcPts val="800"/>
              </a:spcBef>
              <a:defRPr sz="1400" baseline="0">
                <a:solidFill>
                  <a:srgbClr val="003D58"/>
                </a:solidFill>
              </a:defRPr>
            </a:lvl3pPr>
            <a:lvl4pPr marL="1476000" indent="-288000">
              <a:spcBef>
                <a:spcPts val="600"/>
              </a:spcBef>
              <a:defRPr sz="1200">
                <a:solidFill>
                  <a:srgbClr val="003D58"/>
                </a:solidFill>
              </a:defRPr>
            </a:lvl4pPr>
            <a:lvl5pPr marL="1692000" indent="-216000">
              <a:spcBef>
                <a:spcPts val="600"/>
              </a:spcBef>
              <a:defRPr sz="1000" baseline="0">
                <a:solidFill>
                  <a:srgbClr val="003D58"/>
                </a:solidFill>
              </a:defRPr>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1" name="Platshållare för sidfot 10"/>
          <p:cNvSpPr>
            <a:spLocks noGrp="1"/>
          </p:cNvSpPr>
          <p:nvPr>
            <p:ph type="ftr" sz="quarter" idx="3"/>
          </p:nvPr>
        </p:nvSpPr>
        <p:spPr>
          <a:xfrm>
            <a:off x="1346856" y="5310119"/>
            <a:ext cx="2503487" cy="12955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endParaRPr lang="sv-SE" dirty="0"/>
          </a:p>
        </p:txBody>
      </p:sp>
      <p:sp>
        <p:nvSpPr>
          <p:cNvPr id="22" name="Platshållare för bildnummer 11"/>
          <p:cNvSpPr>
            <a:spLocks noGrp="1"/>
          </p:cNvSpPr>
          <p:nvPr>
            <p:ph type="sldNum" sz="quarter" idx="4"/>
          </p:nvPr>
        </p:nvSpPr>
        <p:spPr>
          <a:xfrm>
            <a:off x="727201" y="5312687"/>
            <a:ext cx="619655" cy="13351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fld id="{74BBEAD7-53CB-7440-A3D2-9E1781264903}" type="slidenum">
              <a:rPr lang="sv-SE" smtClean="0"/>
              <a:pPr/>
              <a:t>‹#›</a:t>
            </a:fld>
            <a:endParaRPr lang="sv-SE" dirty="0"/>
          </a:p>
        </p:txBody>
      </p:sp>
    </p:spTree>
    <p:extLst>
      <p:ext uri="{BB962C8B-B14F-4D97-AF65-F5344CB8AC3E}">
        <p14:creationId xmlns:p14="http://schemas.microsoft.com/office/powerpoint/2010/main" val="3620231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003D58"/>
                </a:solidFill>
              </a:defRPr>
            </a:lvl1pPr>
          </a:lstStyle>
          <a:p>
            <a:r>
              <a:rPr lang="sv-SE" smtClean="0"/>
              <a:t>Klicka här för att ändra format</a:t>
            </a:r>
            <a:endParaRPr lang="sv-SE" dirty="0"/>
          </a:p>
        </p:txBody>
      </p:sp>
      <p:sp>
        <p:nvSpPr>
          <p:cNvPr id="16" name="Platshållare för sidfot 10"/>
          <p:cNvSpPr>
            <a:spLocks noGrp="1"/>
          </p:cNvSpPr>
          <p:nvPr>
            <p:ph type="ftr" sz="quarter" idx="3"/>
          </p:nvPr>
        </p:nvSpPr>
        <p:spPr>
          <a:xfrm>
            <a:off x="1346856" y="5310119"/>
            <a:ext cx="2503487" cy="12955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endParaRPr lang="sv-SE" dirty="0"/>
          </a:p>
        </p:txBody>
      </p:sp>
      <p:sp>
        <p:nvSpPr>
          <p:cNvPr id="17" name="Platshållare för bildnummer 11"/>
          <p:cNvSpPr>
            <a:spLocks noGrp="1"/>
          </p:cNvSpPr>
          <p:nvPr>
            <p:ph type="sldNum" sz="quarter" idx="4"/>
          </p:nvPr>
        </p:nvSpPr>
        <p:spPr>
          <a:xfrm>
            <a:off x="727201" y="5312687"/>
            <a:ext cx="619655" cy="13351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fld id="{74BBEAD7-53CB-7440-A3D2-9E1781264903}" type="slidenum">
              <a:rPr lang="sv-SE" smtClean="0"/>
              <a:pPr/>
              <a:t>‹#›</a:t>
            </a:fld>
            <a:endParaRPr lang="sv-SE" dirty="0"/>
          </a:p>
        </p:txBody>
      </p:sp>
    </p:spTree>
    <p:extLst>
      <p:ext uri="{BB962C8B-B14F-4D97-AF65-F5344CB8AC3E}">
        <p14:creationId xmlns:p14="http://schemas.microsoft.com/office/powerpoint/2010/main" val="30128442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3" name="Platshållare för sidfot 10"/>
          <p:cNvSpPr>
            <a:spLocks noGrp="1"/>
          </p:cNvSpPr>
          <p:nvPr>
            <p:ph type="ftr" sz="quarter" idx="3"/>
          </p:nvPr>
        </p:nvSpPr>
        <p:spPr>
          <a:xfrm>
            <a:off x="1346856" y="5310119"/>
            <a:ext cx="2503487" cy="12955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endParaRPr lang="sv-SE" dirty="0"/>
          </a:p>
        </p:txBody>
      </p:sp>
      <p:sp>
        <p:nvSpPr>
          <p:cNvPr id="14" name="Platshållare för bildnummer 11"/>
          <p:cNvSpPr>
            <a:spLocks noGrp="1"/>
          </p:cNvSpPr>
          <p:nvPr>
            <p:ph type="sldNum" sz="quarter" idx="4"/>
          </p:nvPr>
        </p:nvSpPr>
        <p:spPr>
          <a:xfrm>
            <a:off x="727201" y="5312687"/>
            <a:ext cx="619655" cy="133512"/>
          </a:xfrm>
          <a:prstGeom prst="rect">
            <a:avLst/>
          </a:prstGeom>
        </p:spPr>
        <p:txBody>
          <a:bodyPr vert="horz" lIns="91440" tIns="0" rIns="0" bIns="0" rtlCol="0" anchor="b" anchorCtr="0"/>
          <a:lstStyle>
            <a:lvl1pPr algn="l">
              <a:defRPr sz="1000" b="0" i="0" kern="100" cap="small" spc="0" baseline="0">
                <a:solidFill>
                  <a:srgbClr val="003D58"/>
                </a:solidFill>
                <a:latin typeface="Arial"/>
                <a:cs typeface="Arial"/>
              </a:defRPr>
            </a:lvl1pPr>
          </a:lstStyle>
          <a:p>
            <a:fld id="{74BBEAD7-53CB-7440-A3D2-9E1781264903}" type="slidenum">
              <a:rPr lang="sv-SE" smtClean="0"/>
              <a:pPr/>
              <a:t>‹#›</a:t>
            </a:fld>
            <a:endParaRPr lang="sv-SE" dirty="0"/>
          </a:p>
        </p:txBody>
      </p:sp>
    </p:spTree>
    <p:extLst>
      <p:ext uri="{BB962C8B-B14F-4D97-AF65-F5344CB8AC3E}">
        <p14:creationId xmlns:p14="http://schemas.microsoft.com/office/powerpoint/2010/main" val="329706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Helt r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37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upp 3"/>
          <p:cNvGrpSpPr/>
          <p:nvPr userDrawn="1"/>
        </p:nvGrpSpPr>
        <p:grpSpPr>
          <a:xfrm>
            <a:off x="7867651" y="264033"/>
            <a:ext cx="997032" cy="706260"/>
            <a:chOff x="7867651" y="264033"/>
            <a:chExt cx="997032" cy="706260"/>
          </a:xfrm>
        </p:grpSpPr>
        <p:pic>
          <p:nvPicPr>
            <p:cNvPr id="13" name="Bildobjekt 12" descr="krim_cirkel.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867651" y="264033"/>
              <a:ext cx="647698" cy="647698"/>
            </a:xfrm>
            <a:prstGeom prst="rect">
              <a:avLst/>
            </a:prstGeom>
          </p:spPr>
        </p:pic>
        <p:pic>
          <p:nvPicPr>
            <p:cNvPr id="14" name="Bildobjekt 13" descr="KRIM.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15324" y="519643"/>
              <a:ext cx="549359" cy="450650"/>
            </a:xfrm>
            <a:prstGeom prst="rect">
              <a:avLst/>
            </a:prstGeom>
          </p:spPr>
        </p:pic>
      </p:grpSp>
      <p:pic>
        <p:nvPicPr>
          <p:cNvPr id="15" name="Bildobjekt 14" descr="krim_logo_nycklar.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37407" y="5233764"/>
            <a:ext cx="930451" cy="266023"/>
          </a:xfrm>
          <a:prstGeom prst="rect">
            <a:avLst/>
          </a:prstGeom>
        </p:spPr>
      </p:pic>
      <p:sp>
        <p:nvSpPr>
          <p:cNvPr id="2" name="Platshållare för rubrik 1"/>
          <p:cNvSpPr>
            <a:spLocks noGrp="1"/>
          </p:cNvSpPr>
          <p:nvPr>
            <p:ph type="title"/>
          </p:nvPr>
        </p:nvSpPr>
        <p:spPr>
          <a:xfrm>
            <a:off x="727204" y="360000"/>
            <a:ext cx="6983990" cy="899995"/>
          </a:xfrm>
          <a:prstGeom prst="rect">
            <a:avLst/>
          </a:prstGeom>
        </p:spPr>
        <p:txBody>
          <a:bodyPr vert="horz" lIns="0" tIns="0" rIns="0" bIns="0" rtlCol="0" anchor="b"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7201" y="1614940"/>
            <a:ext cx="7703999" cy="3431646"/>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2149222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6" r:id="rId5"/>
    <p:sldLayoutId id="2147483654" r:id="rId6"/>
    <p:sldLayoutId id="2147483655" r:id="rId7"/>
    <p:sldLayoutId id="2147483659" r:id="rId8"/>
  </p:sldLayoutIdLst>
  <p:timing>
    <p:tnLst>
      <p:par>
        <p:cTn id="1" dur="indefinite" restart="never" nodeType="tmRoot"/>
      </p:par>
    </p:tnLst>
  </p:timing>
  <p:hf sldNum="0" hdr="0" ftr="0" dt="0"/>
  <p:txStyles>
    <p:titleStyle>
      <a:lvl1pPr algn="l" defTabSz="457200" rtl="0" eaLnBrk="1" latinLnBrk="0" hangingPunct="1">
        <a:lnSpc>
          <a:spcPct val="90000"/>
        </a:lnSpc>
        <a:spcBef>
          <a:spcPct val="0"/>
        </a:spcBef>
        <a:buNone/>
        <a:defRPr sz="3400" b="1" i="0" kern="1200" baseline="0">
          <a:solidFill>
            <a:schemeClr val="tx2"/>
          </a:solidFill>
          <a:latin typeface="Arial"/>
          <a:ea typeface="+mj-ea"/>
          <a:cs typeface="Arial"/>
        </a:defRPr>
      </a:lvl1pPr>
    </p:titleStyle>
    <p:bodyStyle>
      <a:lvl1pPr marL="360000" indent="-360000" algn="l" defTabSz="457200" rtl="0" eaLnBrk="1" latinLnBrk="0" hangingPunct="1">
        <a:spcBef>
          <a:spcPts val="1500"/>
        </a:spcBef>
        <a:buSzPct val="126000"/>
        <a:buFont typeface="Lucida Grande"/>
        <a:buChar char="–"/>
        <a:defRPr sz="2000" b="0" i="0" kern="1200">
          <a:solidFill>
            <a:srgbClr val="003D58"/>
          </a:solidFill>
          <a:latin typeface="Arial"/>
          <a:ea typeface="+mn-ea"/>
          <a:cs typeface="Arial"/>
        </a:defRPr>
      </a:lvl1pPr>
      <a:lvl2pPr marL="684000" indent="-288000" algn="l" defTabSz="457200" rtl="0" eaLnBrk="1" latinLnBrk="0" hangingPunct="1">
        <a:spcBef>
          <a:spcPts val="800"/>
        </a:spcBef>
        <a:buSzPct val="126000"/>
        <a:buFont typeface="Lucida Grande"/>
        <a:buChar char="–"/>
        <a:defRPr sz="1600" b="0" i="0" kern="1200">
          <a:solidFill>
            <a:srgbClr val="003D58"/>
          </a:solidFill>
          <a:latin typeface="Arial"/>
          <a:ea typeface="+mn-ea"/>
          <a:cs typeface="Arial"/>
        </a:defRPr>
      </a:lvl2pPr>
      <a:lvl3pPr marL="1008000" indent="-288000" algn="l" defTabSz="457200" rtl="0" eaLnBrk="1" latinLnBrk="0" hangingPunct="1">
        <a:spcBef>
          <a:spcPts val="800"/>
        </a:spcBef>
        <a:buSzPct val="126000"/>
        <a:buFont typeface="Lucida Grande"/>
        <a:buChar char="–"/>
        <a:defRPr sz="1400" b="0" i="0" kern="1200" baseline="0">
          <a:solidFill>
            <a:srgbClr val="003D58"/>
          </a:solidFill>
          <a:latin typeface="Arial"/>
          <a:ea typeface="+mn-ea"/>
          <a:cs typeface="Arial"/>
        </a:defRPr>
      </a:lvl3pPr>
      <a:lvl4pPr marL="1296000" indent="-288000" algn="l" defTabSz="457200" rtl="0" eaLnBrk="1" latinLnBrk="0" hangingPunct="1">
        <a:spcBef>
          <a:spcPts val="800"/>
        </a:spcBef>
        <a:buSzPct val="126000"/>
        <a:buFont typeface="Lucida Grande"/>
        <a:buChar char="–"/>
        <a:defRPr sz="1200" b="0" i="0" kern="1200" baseline="0">
          <a:solidFill>
            <a:srgbClr val="003D58"/>
          </a:solidFill>
          <a:latin typeface="Arial"/>
          <a:ea typeface="+mn-ea"/>
          <a:cs typeface="Arial"/>
        </a:defRPr>
      </a:lvl4pPr>
      <a:lvl5pPr marL="1512000" indent="-216000" algn="l" defTabSz="457200" rtl="0" eaLnBrk="1" latinLnBrk="0" hangingPunct="1">
        <a:spcBef>
          <a:spcPts val="800"/>
        </a:spcBef>
        <a:buSzPct val="126000"/>
        <a:buFont typeface="Lucida Grande"/>
        <a:buChar char="–"/>
        <a:defRPr sz="1000" b="0" i="0" kern="1200" baseline="0">
          <a:solidFill>
            <a:srgbClr val="003D58"/>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4300" dirty="0" smtClean="0"/>
              <a:t/>
            </a:r>
            <a:br>
              <a:rPr lang="sv-SE" sz="4300" dirty="0" smtClean="0"/>
            </a:br>
            <a:r>
              <a:rPr lang="sv-SE" sz="4300" dirty="0" smtClean="0"/>
              <a:t>Vi bryter den onda cirkeln </a:t>
            </a:r>
            <a:br>
              <a:rPr lang="sv-SE" sz="4300" dirty="0" smtClean="0"/>
            </a:br>
            <a:r>
              <a:rPr lang="sv-SE" sz="4000" dirty="0" smtClean="0"/>
              <a:t>En presentation om frivården</a:t>
            </a:r>
            <a:endParaRPr lang="sv-SE" sz="4000" dirty="0"/>
          </a:p>
        </p:txBody>
      </p:sp>
      <p:sp>
        <p:nvSpPr>
          <p:cNvPr id="3" name="Platshållare för text 2"/>
          <p:cNvSpPr>
            <a:spLocks noGrp="1"/>
          </p:cNvSpPr>
          <p:nvPr>
            <p:ph type="body" sz="quarter" idx="10"/>
          </p:nvPr>
        </p:nvSpPr>
        <p:spPr/>
        <p:txBody>
          <a:bodyPr/>
          <a:lstStyle/>
          <a:p>
            <a:r>
              <a:rPr lang="sv-SE" dirty="0" smtClean="0"/>
              <a:t>2025-01-29</a:t>
            </a:r>
            <a:endParaRPr lang="sv-SE" dirty="0"/>
          </a:p>
        </p:txBody>
      </p:sp>
      <p:sp>
        <p:nvSpPr>
          <p:cNvPr id="4" name="Platshållare för text 3"/>
          <p:cNvSpPr>
            <a:spLocks noGrp="1"/>
          </p:cNvSpPr>
          <p:nvPr>
            <p:ph type="body" sz="quarter" idx="11"/>
          </p:nvPr>
        </p:nvSpPr>
        <p:spPr/>
        <p:txBody>
          <a:bodyPr/>
          <a:lstStyle/>
          <a:p>
            <a:r>
              <a:rPr lang="sv-SE" dirty="0" smtClean="0"/>
              <a:t>Sofia Henriksson och Isabell Rönnberg</a:t>
            </a:r>
          </a:p>
          <a:p>
            <a:r>
              <a:rPr lang="sv-SE" dirty="0" smtClean="0"/>
              <a:t>Handläggare, beslutsstöd</a:t>
            </a:r>
            <a:endParaRPr lang="sv-SE" dirty="0"/>
          </a:p>
        </p:txBody>
      </p:sp>
    </p:spTree>
    <p:extLst>
      <p:ext uri="{BB962C8B-B14F-4D97-AF65-F5344CB8AC3E}">
        <p14:creationId xmlns:p14="http://schemas.microsoft.com/office/powerpoint/2010/main" val="1639513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Barnperspektivet</a:t>
            </a:r>
            <a:endParaRPr lang="sv-SE" dirty="0"/>
          </a:p>
        </p:txBody>
      </p:sp>
      <p:sp>
        <p:nvSpPr>
          <p:cNvPr id="3" name="Platshållare för innehåll 2"/>
          <p:cNvSpPr>
            <a:spLocks noGrp="1"/>
          </p:cNvSpPr>
          <p:nvPr>
            <p:ph idx="1"/>
          </p:nvPr>
        </p:nvSpPr>
        <p:spPr/>
        <p:txBody>
          <a:bodyPr/>
          <a:lstStyle/>
          <a:p>
            <a:r>
              <a:rPr lang="sv-SE" b="1" dirty="0"/>
              <a:t>Anmälan till socialtjänsten enl. 14 kap 1§ </a:t>
            </a:r>
            <a:r>
              <a:rPr lang="sv-SE" b="1" dirty="0" smtClean="0"/>
              <a:t>socialtjänstlagen </a:t>
            </a:r>
            <a:br>
              <a:rPr lang="sv-SE" b="1" dirty="0" smtClean="0"/>
            </a:br>
            <a:endParaRPr lang="sv-SE" dirty="0"/>
          </a:p>
          <a:p>
            <a:r>
              <a:rPr lang="sv-SE" dirty="0" smtClean="0"/>
              <a:t>Barnombud ska finnas på alla verksamhetsställen</a:t>
            </a:r>
          </a:p>
          <a:p>
            <a:r>
              <a:rPr lang="sv-SE" dirty="0" smtClean="0"/>
              <a:t>Medarbetaren </a:t>
            </a:r>
            <a:r>
              <a:rPr lang="sv-SE" dirty="0"/>
              <a:t>ska prata med ett barnombud på </a:t>
            </a:r>
            <a:r>
              <a:rPr lang="sv-SE" dirty="0" smtClean="0"/>
              <a:t>frivårdskontoret för uppföljning</a:t>
            </a:r>
          </a:p>
        </p:txBody>
      </p:sp>
    </p:spTree>
    <p:extLst>
      <p:ext uri="{BB962C8B-B14F-4D97-AF65-F5344CB8AC3E}">
        <p14:creationId xmlns:p14="http://schemas.microsoft.com/office/powerpoint/2010/main" val="322195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072412" y="383216"/>
            <a:ext cx="6345324" cy="500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1620"/>
              <a:t>NyVF-lag.HK@kriminalvarden.se</a:t>
            </a:r>
          </a:p>
        </p:txBody>
      </p:sp>
      <p:pic>
        <p:nvPicPr>
          <p:cNvPr id="6" name="Bildobjekt 5" descr="krim_cirke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0414" y="1129309"/>
            <a:ext cx="3423551" cy="3426567"/>
          </a:xfrm>
          <a:prstGeom prst="rect">
            <a:avLst/>
          </a:prstGeom>
        </p:spPr>
      </p:pic>
      <p:pic>
        <p:nvPicPr>
          <p:cNvPr id="4" name="Bildobjekt 3" descr="KRI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51" y="2698751"/>
            <a:ext cx="2000250" cy="1640843"/>
          </a:xfrm>
          <a:prstGeom prst="rect">
            <a:avLst/>
          </a:prstGeom>
        </p:spPr>
      </p:pic>
      <p:pic>
        <p:nvPicPr>
          <p:cNvPr id="5" name="Bildobjekt 4" descr="krim_logo_nyckl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2187" y="4426691"/>
            <a:ext cx="1618779" cy="462821"/>
          </a:xfrm>
          <a:prstGeom prst="rect">
            <a:avLst/>
          </a:prstGeom>
        </p:spPr>
      </p:pic>
      <p:pic>
        <p:nvPicPr>
          <p:cNvPr id="7" name="Bildobjekt 6" descr="VI_BRYT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973" y="1713373"/>
            <a:ext cx="2976896" cy="998526"/>
          </a:xfrm>
          <a:prstGeom prst="rect">
            <a:avLst/>
          </a:prstGeom>
        </p:spPr>
      </p:pic>
      <p:sp>
        <p:nvSpPr>
          <p:cNvPr id="2" name="Rektangel 1"/>
          <p:cNvSpPr/>
          <p:nvPr/>
        </p:nvSpPr>
        <p:spPr>
          <a:xfrm>
            <a:off x="2141730" y="373225"/>
            <a:ext cx="5022558" cy="626899"/>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sz="1350" b="1" dirty="0">
              <a:solidFill>
                <a:schemeClr val="accent1">
                  <a:lumMod val="50000"/>
                </a:schemeClr>
              </a:solidFill>
            </a:endParaRPr>
          </a:p>
        </p:txBody>
      </p:sp>
      <p:sp>
        <p:nvSpPr>
          <p:cNvPr id="3" name="Rektangel 2"/>
          <p:cNvSpPr/>
          <p:nvPr/>
        </p:nvSpPr>
        <p:spPr>
          <a:xfrm>
            <a:off x="900227" y="4899331"/>
            <a:ext cx="229550" cy="315343"/>
          </a:xfrm>
          <a:prstGeom prst="rect">
            <a:avLst/>
          </a:prstGeom>
        </p:spPr>
        <p:txBody>
          <a:bodyPr wrap="none">
            <a:spAutoFit/>
          </a:bodyPr>
          <a:lstStyle/>
          <a:p>
            <a:pPr>
              <a:lnSpc>
                <a:spcPct val="115000"/>
              </a:lnSpc>
            </a:pPr>
            <a:r>
              <a:rPr lang="sv-SE" sz="1260" dirty="0">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140850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p:cNvSpPr>
            <a:spLocks noGrp="1"/>
          </p:cNvSpPr>
          <p:nvPr>
            <p:ph type="title"/>
          </p:nvPr>
        </p:nvSpPr>
        <p:spPr>
          <a:xfrm>
            <a:off x="1362000" y="0"/>
            <a:ext cx="5819992" cy="1380465"/>
          </a:xfrm>
        </p:spPr>
        <p:txBody>
          <a:bodyPr/>
          <a:lstStyle/>
          <a:p>
            <a:r>
              <a:rPr lang="sv-SE" dirty="0" smtClean="0"/>
              <a:t/>
            </a:r>
            <a:br>
              <a:rPr lang="sv-SE" dirty="0" smtClean="0"/>
            </a:br>
            <a:r>
              <a:rPr lang="sv-SE" dirty="0"/>
              <a:t/>
            </a:r>
            <a:br>
              <a:rPr lang="sv-SE" dirty="0"/>
            </a:br>
            <a:r>
              <a:rPr lang="sv-SE" dirty="0" smtClean="0"/>
              <a:t/>
            </a:r>
            <a:br>
              <a:rPr lang="sv-SE" dirty="0" smtClean="0"/>
            </a:br>
            <a:r>
              <a:rPr lang="sv-SE" dirty="0" smtClean="0"/>
              <a:t>Kriminalvårdens kärnverksamhet</a:t>
            </a:r>
            <a:endParaRPr lang="sv-SE" dirty="0"/>
          </a:p>
        </p:txBody>
      </p:sp>
      <p:graphicFrame>
        <p:nvGraphicFramePr>
          <p:cNvPr id="3" name="Diagram 2"/>
          <p:cNvGraphicFramePr/>
          <p:nvPr>
            <p:extLst>
              <p:ext uri="{D42A27DB-BD31-4B8C-83A1-F6EECF244321}">
                <p14:modId xmlns:p14="http://schemas.microsoft.com/office/powerpoint/2010/main" val="2370376976"/>
              </p:ext>
            </p:extLst>
          </p:nvPr>
        </p:nvGraphicFramePr>
        <p:xfrm>
          <a:off x="2111726" y="1705372"/>
          <a:ext cx="5080000" cy="36026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p:cNvSpPr txBox="1"/>
          <p:nvPr/>
        </p:nvSpPr>
        <p:spPr>
          <a:xfrm>
            <a:off x="1331639" y="1489348"/>
            <a:ext cx="1560173" cy="323165"/>
          </a:xfrm>
          <a:prstGeom prst="rect">
            <a:avLst/>
          </a:prstGeom>
          <a:noFill/>
        </p:spPr>
        <p:txBody>
          <a:bodyPr wrap="square" rtlCol="0">
            <a:spAutoFit/>
          </a:bodyPr>
          <a:lstStyle/>
          <a:p>
            <a:r>
              <a:rPr lang="sv-SE" sz="1500" dirty="0">
                <a:solidFill>
                  <a:schemeClr val="tx2"/>
                </a:solidFill>
                <a:latin typeface="Trade Gothic LT"/>
              </a:rPr>
              <a:t>År </a:t>
            </a:r>
            <a:r>
              <a:rPr lang="sv-SE" sz="1500" dirty="0" smtClean="0">
                <a:solidFill>
                  <a:schemeClr val="tx2"/>
                </a:solidFill>
                <a:latin typeface="Trade Gothic LT"/>
              </a:rPr>
              <a:t>2022</a:t>
            </a:r>
            <a:endParaRPr lang="sv-SE" sz="1500" dirty="0">
              <a:solidFill>
                <a:schemeClr val="tx2"/>
              </a:solidFill>
              <a:latin typeface="Trade Gothic LT"/>
            </a:endParaRPr>
          </a:p>
        </p:txBody>
      </p:sp>
    </p:spTree>
    <p:extLst>
      <p:ext uri="{BB962C8B-B14F-4D97-AF65-F5344CB8AC3E}">
        <p14:creationId xmlns:p14="http://schemas.microsoft.com/office/powerpoint/2010/main" val="111651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5324" y="395472"/>
            <a:ext cx="6983990" cy="730708"/>
          </a:xfrm>
        </p:spPr>
        <p:txBody>
          <a:bodyPr/>
          <a:lstStyle/>
          <a:p>
            <a:r>
              <a:rPr lang="sv-SE" sz="2600" dirty="0"/>
              <a:t>Kriminalvårdspåföljder och verkställighetsformer</a:t>
            </a:r>
          </a:p>
        </p:txBody>
      </p:sp>
      <p:cxnSp>
        <p:nvCxnSpPr>
          <p:cNvPr id="6" name="Rak koppling 5"/>
          <p:cNvCxnSpPr/>
          <p:nvPr/>
        </p:nvCxnSpPr>
        <p:spPr>
          <a:xfrm>
            <a:off x="878791" y="1674966"/>
            <a:ext cx="7200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Rak koppling 6"/>
          <p:cNvCxnSpPr/>
          <p:nvPr/>
        </p:nvCxnSpPr>
        <p:spPr>
          <a:xfrm>
            <a:off x="878791" y="2971110"/>
            <a:ext cx="7200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Rak koppling 7"/>
          <p:cNvCxnSpPr/>
          <p:nvPr/>
        </p:nvCxnSpPr>
        <p:spPr>
          <a:xfrm>
            <a:off x="878791" y="4699302"/>
            <a:ext cx="7200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ruta 8"/>
          <p:cNvSpPr txBox="1"/>
          <p:nvPr/>
        </p:nvSpPr>
        <p:spPr>
          <a:xfrm>
            <a:off x="878791" y="1945959"/>
            <a:ext cx="338554" cy="754158"/>
          </a:xfrm>
          <a:prstGeom prst="rect">
            <a:avLst/>
          </a:prstGeom>
          <a:noFill/>
        </p:spPr>
        <p:txBody>
          <a:bodyPr vert="vert270" wrap="square" rtlCol="0">
            <a:spAutoFit/>
          </a:bodyPr>
          <a:lstStyle/>
          <a:p>
            <a:r>
              <a:rPr lang="sv-SE" sz="1000" b="1" dirty="0" smtClean="0">
                <a:solidFill>
                  <a:schemeClr val="tx2"/>
                </a:solidFill>
                <a:latin typeface="Arial" panose="020B0604020202020204" pitchFamily="34" charset="0"/>
                <a:cs typeface="Arial" panose="020B0604020202020204" pitchFamily="34" charset="0"/>
              </a:rPr>
              <a:t>PÅFÖLJ</a:t>
            </a:r>
            <a:r>
              <a:rPr lang="sv-SE" sz="1000" b="1" dirty="0" smtClean="0">
                <a:solidFill>
                  <a:schemeClr val="tx2"/>
                </a:solidFill>
                <a:latin typeface="Trade Gothic LT"/>
              </a:rPr>
              <a:t>D</a:t>
            </a:r>
            <a:endParaRPr lang="sv-SE" sz="1000" b="1" dirty="0">
              <a:solidFill>
                <a:schemeClr val="tx2"/>
              </a:solidFill>
              <a:latin typeface="Trade Gothic LT"/>
            </a:endParaRPr>
          </a:p>
        </p:txBody>
      </p:sp>
      <p:sp>
        <p:nvSpPr>
          <p:cNvPr id="10" name="textruta 9"/>
          <p:cNvSpPr txBox="1"/>
          <p:nvPr/>
        </p:nvSpPr>
        <p:spPr>
          <a:xfrm>
            <a:off x="878791" y="3216647"/>
            <a:ext cx="338554" cy="1262066"/>
          </a:xfrm>
          <a:prstGeom prst="rect">
            <a:avLst/>
          </a:prstGeom>
          <a:noFill/>
        </p:spPr>
        <p:txBody>
          <a:bodyPr vert="vert270" wrap="square" rtlCol="0">
            <a:spAutoFit/>
          </a:bodyPr>
          <a:lstStyle/>
          <a:p>
            <a:r>
              <a:rPr lang="sv-SE" sz="1000" b="1" dirty="0" smtClean="0">
                <a:solidFill>
                  <a:schemeClr val="tx2"/>
                </a:solidFill>
                <a:latin typeface="Arial" panose="020B0604020202020204" pitchFamily="34" charset="0"/>
                <a:cs typeface="Arial" panose="020B0604020202020204" pitchFamily="34" charset="0"/>
              </a:rPr>
              <a:t>VERKSTÄLLIGHET</a:t>
            </a:r>
            <a:endParaRPr lang="sv-SE" sz="1000" b="1" dirty="0">
              <a:solidFill>
                <a:schemeClr val="tx2"/>
              </a:solidFill>
              <a:latin typeface="Trade Gothic LT"/>
            </a:endParaRPr>
          </a:p>
        </p:txBody>
      </p:sp>
      <p:sp>
        <p:nvSpPr>
          <p:cNvPr id="17" name="Rektangel med rundade hörn 16"/>
          <p:cNvSpPr/>
          <p:nvPr/>
        </p:nvSpPr>
        <p:spPr>
          <a:xfrm>
            <a:off x="6639431" y="2062491"/>
            <a:ext cx="1368152" cy="521095"/>
          </a:xfrm>
          <a:prstGeom prst="round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smtClean="0">
                <a:latin typeface="Arial" panose="020B0604020202020204" pitchFamily="34" charset="0"/>
                <a:cs typeface="Arial" panose="020B0604020202020204" pitchFamily="34" charset="0"/>
              </a:rPr>
              <a:t>Villkorlig dom med samhällstjänst</a:t>
            </a:r>
            <a:endParaRPr lang="sv-SE" sz="1000" b="1" dirty="0">
              <a:latin typeface="Arial" panose="020B0604020202020204" pitchFamily="34" charset="0"/>
              <a:cs typeface="Arial" panose="020B0604020202020204" pitchFamily="34" charset="0"/>
            </a:endParaRPr>
          </a:p>
        </p:txBody>
      </p:sp>
      <p:sp>
        <p:nvSpPr>
          <p:cNvPr id="20" name="Rektangel med rundade hörn 19"/>
          <p:cNvSpPr/>
          <p:nvPr/>
        </p:nvSpPr>
        <p:spPr>
          <a:xfrm>
            <a:off x="1211767" y="3367154"/>
            <a:ext cx="678662" cy="240971"/>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800" b="1" dirty="0" smtClean="0">
                <a:solidFill>
                  <a:schemeClr val="tx1"/>
                </a:solidFill>
                <a:latin typeface="Arial" panose="020B0604020202020204" pitchFamily="34" charset="0"/>
                <a:cs typeface="Arial" panose="020B0604020202020204" pitchFamily="34" charset="0"/>
              </a:rPr>
              <a:t>Fängelse</a:t>
            </a:r>
            <a:endParaRPr lang="sv-SE" sz="800" b="1" dirty="0">
              <a:solidFill>
                <a:schemeClr val="tx1"/>
              </a:solidFill>
              <a:latin typeface="Arial" panose="020B0604020202020204" pitchFamily="34" charset="0"/>
              <a:cs typeface="Arial" panose="020B0604020202020204" pitchFamily="34" charset="0"/>
            </a:endParaRPr>
          </a:p>
        </p:txBody>
      </p:sp>
      <p:grpSp>
        <p:nvGrpSpPr>
          <p:cNvPr id="38" name="Grupp 37"/>
          <p:cNvGrpSpPr/>
          <p:nvPr/>
        </p:nvGrpSpPr>
        <p:grpSpPr>
          <a:xfrm>
            <a:off x="1567466" y="2062491"/>
            <a:ext cx="1080120" cy="1732757"/>
            <a:chOff x="1619672" y="2308921"/>
            <a:chExt cx="1080120" cy="1732757"/>
          </a:xfrm>
        </p:grpSpPr>
        <p:sp>
          <p:nvSpPr>
            <p:cNvPr id="14" name="Rektangel med rundade hörn 13"/>
            <p:cNvSpPr/>
            <p:nvPr/>
          </p:nvSpPr>
          <p:spPr>
            <a:xfrm>
              <a:off x="1619672" y="2308921"/>
              <a:ext cx="1080120" cy="521095"/>
            </a:xfrm>
            <a:prstGeom prst="round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smtClean="0">
                  <a:solidFill>
                    <a:schemeClr val="bg1"/>
                  </a:solidFill>
                  <a:latin typeface="Arial" panose="020B0604020202020204" pitchFamily="34" charset="0"/>
                  <a:cs typeface="Arial" panose="020B0604020202020204" pitchFamily="34" charset="0"/>
                </a:rPr>
                <a:t>Fängelse</a:t>
              </a:r>
              <a:endParaRPr lang="sv-SE" sz="1000" b="1" dirty="0">
                <a:solidFill>
                  <a:schemeClr val="bg1"/>
                </a:solidFill>
                <a:latin typeface="Arial" panose="020B0604020202020204" pitchFamily="34" charset="0"/>
                <a:cs typeface="Arial" panose="020B0604020202020204" pitchFamily="34" charset="0"/>
              </a:endParaRPr>
            </a:p>
          </p:txBody>
        </p:sp>
        <p:cxnSp>
          <p:nvCxnSpPr>
            <p:cNvPr id="19" name="Rak pilkoppling 18"/>
            <p:cNvCxnSpPr/>
            <p:nvPr/>
          </p:nvCxnSpPr>
          <p:spPr>
            <a:xfrm flipH="1">
              <a:off x="1622103" y="2787452"/>
              <a:ext cx="343406" cy="768544"/>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Rak pilkoppling 21"/>
            <p:cNvCxnSpPr/>
            <p:nvPr/>
          </p:nvCxnSpPr>
          <p:spPr>
            <a:xfrm>
              <a:off x="2348869" y="2814994"/>
              <a:ext cx="0" cy="1226684"/>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3" name="Rektangel med rundade hörn 22"/>
          <p:cNvSpPr/>
          <p:nvPr/>
        </p:nvSpPr>
        <p:spPr>
          <a:xfrm>
            <a:off x="1967560" y="3860393"/>
            <a:ext cx="632830" cy="303801"/>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800" b="1" dirty="0" smtClean="0">
                <a:solidFill>
                  <a:schemeClr val="tx1"/>
                </a:solidFill>
                <a:latin typeface="Arial" panose="020B0604020202020204" pitchFamily="34" charset="0"/>
                <a:cs typeface="Arial" panose="020B0604020202020204" pitchFamily="34" charset="0"/>
              </a:rPr>
              <a:t>IÖV-</a:t>
            </a:r>
          </a:p>
          <a:p>
            <a:pPr algn="ctr"/>
            <a:r>
              <a:rPr lang="sv-SE" sz="800" b="1" dirty="0" smtClean="0">
                <a:solidFill>
                  <a:schemeClr val="tx1"/>
                </a:solidFill>
                <a:latin typeface="Arial" panose="020B0604020202020204" pitchFamily="34" charset="0"/>
                <a:cs typeface="Arial" panose="020B0604020202020204" pitchFamily="34" charset="0"/>
              </a:rPr>
              <a:t>fotboja</a:t>
            </a:r>
            <a:endParaRPr lang="sv-SE" sz="800" b="1" dirty="0">
              <a:solidFill>
                <a:schemeClr val="tx1"/>
              </a:solidFill>
              <a:latin typeface="Arial" panose="020B0604020202020204" pitchFamily="34" charset="0"/>
              <a:cs typeface="Arial" panose="020B0604020202020204" pitchFamily="34" charset="0"/>
            </a:endParaRPr>
          </a:p>
        </p:txBody>
      </p:sp>
      <p:grpSp>
        <p:nvGrpSpPr>
          <p:cNvPr id="37" name="Grupp 36"/>
          <p:cNvGrpSpPr/>
          <p:nvPr/>
        </p:nvGrpSpPr>
        <p:grpSpPr>
          <a:xfrm>
            <a:off x="2872943" y="2075205"/>
            <a:ext cx="1080120" cy="1785189"/>
            <a:chOff x="2987824" y="2308921"/>
            <a:chExt cx="1080120" cy="1785189"/>
          </a:xfrm>
        </p:grpSpPr>
        <p:sp>
          <p:nvSpPr>
            <p:cNvPr id="15" name="Rektangel med rundade hörn 14"/>
            <p:cNvSpPr/>
            <p:nvPr/>
          </p:nvSpPr>
          <p:spPr>
            <a:xfrm>
              <a:off x="2987824" y="2308921"/>
              <a:ext cx="1080120" cy="521095"/>
            </a:xfrm>
            <a:prstGeom prst="round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smtClean="0">
                  <a:solidFill>
                    <a:schemeClr val="bg1"/>
                  </a:solidFill>
                  <a:latin typeface="Arial" panose="020B0604020202020204" pitchFamily="34" charset="0"/>
                  <a:cs typeface="Arial" panose="020B0604020202020204" pitchFamily="34" charset="0"/>
                </a:rPr>
                <a:t>Ungdoms-</a:t>
              </a:r>
            </a:p>
            <a:p>
              <a:pPr algn="ctr"/>
              <a:r>
                <a:rPr lang="sv-SE" sz="1000" b="1" dirty="0" smtClean="0">
                  <a:solidFill>
                    <a:schemeClr val="bg1"/>
                  </a:solidFill>
                  <a:latin typeface="Arial" panose="020B0604020202020204" pitchFamily="34" charset="0"/>
                  <a:cs typeface="Arial" panose="020B0604020202020204" pitchFamily="34" charset="0"/>
                </a:rPr>
                <a:t>övervakning</a:t>
              </a:r>
              <a:endParaRPr lang="sv-SE" sz="1000" b="1" dirty="0">
                <a:solidFill>
                  <a:schemeClr val="bg1"/>
                </a:solidFill>
                <a:latin typeface="Arial" panose="020B0604020202020204" pitchFamily="34" charset="0"/>
                <a:cs typeface="Arial" panose="020B0604020202020204" pitchFamily="34" charset="0"/>
              </a:endParaRPr>
            </a:p>
          </p:txBody>
        </p:sp>
        <p:cxnSp>
          <p:nvCxnSpPr>
            <p:cNvPr id="25" name="Rak pilkoppling 24"/>
            <p:cNvCxnSpPr>
              <a:stCxn id="15" idx="2"/>
            </p:cNvCxnSpPr>
            <p:nvPr/>
          </p:nvCxnSpPr>
          <p:spPr>
            <a:xfrm flipH="1">
              <a:off x="3527883" y="2830016"/>
              <a:ext cx="1" cy="1264094"/>
            </a:xfrm>
            <a:prstGeom prst="straightConnector1">
              <a:avLst/>
            </a:prstGeom>
            <a:ln>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6" name="Rektangel med rundade hörn 25"/>
          <p:cNvSpPr/>
          <p:nvPr/>
        </p:nvSpPr>
        <p:spPr>
          <a:xfrm>
            <a:off x="2983014" y="3927044"/>
            <a:ext cx="859975" cy="332854"/>
          </a:xfrm>
          <a:prstGeom prst="roundRect">
            <a:avLst/>
          </a:prstGeom>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800" b="1" dirty="0" smtClean="0">
                <a:solidFill>
                  <a:schemeClr val="tx1"/>
                </a:solidFill>
                <a:latin typeface="Arial" panose="020B0604020202020204" pitchFamily="34" charset="0"/>
                <a:cs typeface="Arial" panose="020B0604020202020204" pitchFamily="34" charset="0"/>
              </a:rPr>
              <a:t>Ungdoms-</a:t>
            </a:r>
            <a:br>
              <a:rPr lang="sv-SE" sz="800" b="1" dirty="0" smtClean="0">
                <a:solidFill>
                  <a:schemeClr val="tx1"/>
                </a:solidFill>
                <a:latin typeface="Arial" panose="020B0604020202020204" pitchFamily="34" charset="0"/>
                <a:cs typeface="Arial" panose="020B0604020202020204" pitchFamily="34" charset="0"/>
              </a:rPr>
            </a:br>
            <a:r>
              <a:rPr lang="sv-SE" sz="800" b="1" dirty="0" smtClean="0">
                <a:solidFill>
                  <a:schemeClr val="tx1"/>
                </a:solidFill>
                <a:latin typeface="Arial" panose="020B0604020202020204" pitchFamily="34" charset="0"/>
                <a:cs typeface="Arial" panose="020B0604020202020204" pitchFamily="34" charset="0"/>
              </a:rPr>
              <a:t>övervakning</a:t>
            </a:r>
            <a:endParaRPr lang="sv-SE" sz="800" b="1" dirty="0">
              <a:solidFill>
                <a:schemeClr val="tx1"/>
              </a:solidFill>
              <a:latin typeface="Arial" panose="020B0604020202020204" pitchFamily="34" charset="0"/>
              <a:cs typeface="Arial" panose="020B0604020202020204" pitchFamily="34" charset="0"/>
            </a:endParaRPr>
          </a:p>
        </p:txBody>
      </p:sp>
      <p:grpSp>
        <p:nvGrpSpPr>
          <p:cNvPr id="40" name="Grupp 39"/>
          <p:cNvGrpSpPr/>
          <p:nvPr/>
        </p:nvGrpSpPr>
        <p:grpSpPr>
          <a:xfrm>
            <a:off x="4225615" y="2075205"/>
            <a:ext cx="1512168" cy="1952711"/>
            <a:chOff x="4139952" y="2308921"/>
            <a:chExt cx="1512168" cy="1952711"/>
          </a:xfrm>
        </p:grpSpPr>
        <p:sp>
          <p:nvSpPr>
            <p:cNvPr id="16" name="Rektangel med rundade hörn 15"/>
            <p:cNvSpPr/>
            <p:nvPr/>
          </p:nvSpPr>
          <p:spPr>
            <a:xfrm>
              <a:off x="4355976" y="2308921"/>
              <a:ext cx="1080120" cy="521095"/>
            </a:xfrm>
            <a:prstGeom prst="round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00" b="1" dirty="0" smtClean="0">
                  <a:latin typeface="Arial" panose="020B0604020202020204" pitchFamily="34" charset="0"/>
                  <a:cs typeface="Arial" panose="020B0604020202020204" pitchFamily="34" charset="0"/>
                </a:rPr>
                <a:t>Skyddstillsyn</a:t>
              </a:r>
              <a:endParaRPr lang="sv-SE" sz="1000" b="1" dirty="0">
                <a:latin typeface="Arial" panose="020B0604020202020204" pitchFamily="34" charset="0"/>
                <a:cs typeface="Arial" panose="020B0604020202020204" pitchFamily="34" charset="0"/>
              </a:endParaRPr>
            </a:p>
          </p:txBody>
        </p:sp>
        <p:cxnSp>
          <p:nvCxnSpPr>
            <p:cNvPr id="4" name="Rak pilkoppling 3"/>
            <p:cNvCxnSpPr/>
            <p:nvPr/>
          </p:nvCxnSpPr>
          <p:spPr>
            <a:xfrm flipH="1">
              <a:off x="4139952" y="2785492"/>
              <a:ext cx="288032" cy="677585"/>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Rak pilkoppling 23"/>
            <p:cNvCxnSpPr/>
            <p:nvPr/>
          </p:nvCxnSpPr>
          <p:spPr>
            <a:xfrm flipH="1">
              <a:off x="4507541" y="2835879"/>
              <a:ext cx="203386" cy="1425753"/>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ak pilkoppling 26"/>
            <p:cNvCxnSpPr/>
            <p:nvPr/>
          </p:nvCxnSpPr>
          <p:spPr>
            <a:xfrm>
              <a:off x="5021589" y="2773019"/>
              <a:ext cx="213674" cy="1030942"/>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ak pilkoppling 27"/>
            <p:cNvCxnSpPr/>
            <p:nvPr/>
          </p:nvCxnSpPr>
          <p:spPr>
            <a:xfrm>
              <a:off x="5410036" y="2802521"/>
              <a:ext cx="242084" cy="537839"/>
            </a:xfrm>
            <a:prstGeom prst="straightConnector1">
              <a:avLst/>
            </a:prstGeom>
            <a:ln>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9" name="Rektangel med rundade hörn 28"/>
          <p:cNvSpPr/>
          <p:nvPr/>
        </p:nvSpPr>
        <p:spPr>
          <a:xfrm>
            <a:off x="3711338" y="3269651"/>
            <a:ext cx="881866" cy="217989"/>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800" b="1" dirty="0" smtClean="0">
                <a:solidFill>
                  <a:schemeClr val="tx1"/>
                </a:solidFill>
                <a:latin typeface="Arial" panose="020B0604020202020204" pitchFamily="34" charset="0"/>
                <a:cs typeface="Arial" panose="020B0604020202020204" pitchFamily="34" charset="0"/>
              </a:rPr>
              <a:t>Skyddstillsyn</a:t>
            </a:r>
            <a:endParaRPr lang="sv-SE" sz="800" b="1" dirty="0">
              <a:solidFill>
                <a:schemeClr val="tx1"/>
              </a:solidFill>
              <a:latin typeface="Arial" panose="020B0604020202020204" pitchFamily="34" charset="0"/>
              <a:cs typeface="Arial" panose="020B0604020202020204" pitchFamily="34" charset="0"/>
            </a:endParaRPr>
          </a:p>
        </p:txBody>
      </p:sp>
      <p:sp>
        <p:nvSpPr>
          <p:cNvPr id="32" name="Rektangel med rundade hörn 31"/>
          <p:cNvSpPr/>
          <p:nvPr/>
        </p:nvSpPr>
        <p:spPr>
          <a:xfrm>
            <a:off x="4033449" y="4091071"/>
            <a:ext cx="1119509" cy="373197"/>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800" b="1" dirty="0" smtClean="0">
                <a:solidFill>
                  <a:schemeClr val="tx1"/>
                </a:solidFill>
                <a:latin typeface="Arial" panose="020B0604020202020204" pitchFamily="34" charset="0"/>
                <a:cs typeface="Arial" panose="020B0604020202020204" pitchFamily="34" charset="0"/>
              </a:rPr>
              <a:t>Skyddstillsyn med samhällstjänst</a:t>
            </a:r>
            <a:endParaRPr lang="sv-SE" sz="800" b="1" dirty="0">
              <a:solidFill>
                <a:schemeClr val="tx1"/>
              </a:solidFill>
              <a:latin typeface="Arial" panose="020B0604020202020204" pitchFamily="34" charset="0"/>
              <a:cs typeface="Arial" panose="020B0604020202020204" pitchFamily="34" charset="0"/>
            </a:endParaRPr>
          </a:p>
        </p:txBody>
      </p:sp>
      <p:sp>
        <p:nvSpPr>
          <p:cNvPr id="36" name="Rektangel med rundade hörn 35"/>
          <p:cNvSpPr/>
          <p:nvPr/>
        </p:nvSpPr>
        <p:spPr>
          <a:xfrm>
            <a:off x="4754778" y="3618373"/>
            <a:ext cx="1274661" cy="373197"/>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800" b="1">
                <a:solidFill>
                  <a:schemeClr val="tx1"/>
                </a:solidFill>
                <a:latin typeface="Arial" panose="020B0604020202020204" pitchFamily="34" charset="0"/>
                <a:cs typeface="Arial" panose="020B0604020202020204" pitchFamily="34" charset="0"/>
              </a:rPr>
              <a:t>Skyddstillsyn med kontraktsvård</a:t>
            </a:r>
            <a:endParaRPr lang="sv-SE" sz="800" b="1" dirty="0">
              <a:solidFill>
                <a:schemeClr val="tx1"/>
              </a:solidFill>
              <a:latin typeface="Arial" panose="020B0604020202020204" pitchFamily="34" charset="0"/>
              <a:cs typeface="Arial" panose="020B0604020202020204" pitchFamily="34" charset="0"/>
            </a:endParaRPr>
          </a:p>
        </p:txBody>
      </p:sp>
      <p:sp>
        <p:nvSpPr>
          <p:cNvPr id="43" name="Rektangel med rundade hörn 42"/>
          <p:cNvSpPr/>
          <p:nvPr/>
        </p:nvSpPr>
        <p:spPr>
          <a:xfrm>
            <a:off x="5392108" y="3154772"/>
            <a:ext cx="1274661" cy="373197"/>
          </a:xfrm>
          <a:prstGeom prst="roundRect">
            <a:avLst/>
          </a:prstGeom>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800" b="1" dirty="0" smtClean="0">
                <a:solidFill>
                  <a:schemeClr val="tx1"/>
                </a:solidFill>
                <a:latin typeface="Arial" panose="020B0604020202020204" pitchFamily="34" charset="0"/>
                <a:cs typeface="Arial" panose="020B0604020202020204" pitchFamily="34" charset="0"/>
              </a:rPr>
              <a:t>Skyddstillsyn förenat med fängelse</a:t>
            </a:r>
            <a:endParaRPr lang="sv-SE" sz="800" b="1" dirty="0">
              <a:solidFill>
                <a:schemeClr val="tx1"/>
              </a:solidFill>
              <a:latin typeface="Arial" panose="020B0604020202020204" pitchFamily="34" charset="0"/>
              <a:cs typeface="Arial" panose="020B0604020202020204" pitchFamily="34" charset="0"/>
            </a:endParaRPr>
          </a:p>
        </p:txBody>
      </p:sp>
      <p:cxnSp>
        <p:nvCxnSpPr>
          <p:cNvPr id="5" name="Rak pilkoppling 4"/>
          <p:cNvCxnSpPr>
            <a:stCxn id="17" idx="2"/>
          </p:cNvCxnSpPr>
          <p:nvPr/>
        </p:nvCxnSpPr>
        <p:spPr>
          <a:xfrm>
            <a:off x="7323507" y="2583586"/>
            <a:ext cx="0" cy="142200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3" name="Rektangel med rundade hörn 32"/>
          <p:cNvSpPr/>
          <p:nvPr/>
        </p:nvSpPr>
        <p:spPr>
          <a:xfrm>
            <a:off x="6732922" y="4093471"/>
            <a:ext cx="1274661" cy="373197"/>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800" b="1" dirty="0" smtClean="0">
                <a:solidFill>
                  <a:schemeClr val="tx1"/>
                </a:solidFill>
                <a:latin typeface="Arial" panose="020B0604020202020204" pitchFamily="34" charset="0"/>
                <a:cs typeface="Arial" panose="020B0604020202020204" pitchFamily="34" charset="0"/>
              </a:rPr>
              <a:t>Villkorlig dom med samhällstjänst</a:t>
            </a:r>
            <a:endParaRPr lang="sv-SE"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969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62BAC49-61B4-2B44-B509-065C86B96D2C}"/>
              </a:ext>
            </a:extLst>
          </p:cNvPr>
          <p:cNvPicPr>
            <a:picLocks noChangeAspect="1"/>
          </p:cNvPicPr>
          <p:nvPr/>
        </p:nvPicPr>
        <p:blipFill rotWithShape="1">
          <a:blip r:embed="rId3"/>
          <a:srcRect l="28267" t="2348" r="38920" b="6867"/>
          <a:stretch/>
        </p:blipFill>
        <p:spPr>
          <a:xfrm>
            <a:off x="1031629" y="262584"/>
            <a:ext cx="3327568" cy="5178593"/>
          </a:xfrm>
          <a:prstGeom prst="rect">
            <a:avLst/>
          </a:prstGeom>
        </p:spPr>
      </p:pic>
      <p:sp>
        <p:nvSpPr>
          <p:cNvPr id="2" name="Rubrik 1"/>
          <p:cNvSpPr>
            <a:spLocks noGrp="1"/>
          </p:cNvSpPr>
          <p:nvPr>
            <p:ph type="ctrTitle"/>
          </p:nvPr>
        </p:nvSpPr>
        <p:spPr>
          <a:xfrm>
            <a:off x="4788024" y="2443834"/>
            <a:ext cx="3000333" cy="816091"/>
          </a:xfrm>
        </p:spPr>
        <p:txBody>
          <a:bodyPr/>
          <a:lstStyle/>
          <a:p>
            <a:r>
              <a:rPr lang="sv-SE" sz="3000" dirty="0">
                <a:solidFill>
                  <a:schemeClr val="tx2"/>
                </a:solidFill>
                <a:latin typeface="Arial" panose="020B0604020202020204" pitchFamily="34" charset="0"/>
                <a:cs typeface="Arial" panose="020B0604020202020204" pitchFamily="34" charset="0"/>
              </a:rPr>
              <a:t>Frivård äger </a:t>
            </a:r>
            <a:br>
              <a:rPr lang="sv-SE" sz="3000" dirty="0">
                <a:solidFill>
                  <a:schemeClr val="tx2"/>
                </a:solidFill>
                <a:latin typeface="Arial" panose="020B0604020202020204" pitchFamily="34" charset="0"/>
                <a:cs typeface="Arial" panose="020B0604020202020204" pitchFamily="34" charset="0"/>
              </a:rPr>
            </a:br>
            <a:r>
              <a:rPr lang="sv-SE" sz="3000" dirty="0">
                <a:solidFill>
                  <a:schemeClr val="tx2"/>
                </a:solidFill>
                <a:latin typeface="Arial" panose="020B0604020202020204" pitchFamily="34" charset="0"/>
                <a:cs typeface="Arial" panose="020B0604020202020204" pitchFamily="34" charset="0"/>
              </a:rPr>
              <a:t>rum i </a:t>
            </a:r>
            <a:r>
              <a:rPr lang="sv-SE" sz="3000" dirty="0" smtClean="0">
                <a:solidFill>
                  <a:schemeClr val="tx2"/>
                </a:solidFill>
                <a:latin typeface="Arial" panose="020B0604020202020204" pitchFamily="34" charset="0"/>
                <a:cs typeface="Arial" panose="020B0604020202020204" pitchFamily="34" charset="0"/>
              </a:rPr>
              <a:t>samhället.</a:t>
            </a:r>
            <a:endParaRPr lang="sv-SE" sz="1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71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62000" y="0"/>
            <a:ext cx="4943830" cy="899995"/>
          </a:xfrm>
        </p:spPr>
        <p:txBody>
          <a:bodyPr/>
          <a:lstStyle/>
          <a:p>
            <a:r>
              <a:rPr lang="sv-SE" dirty="0" smtClean="0"/>
              <a:t/>
            </a:r>
            <a:br>
              <a:rPr lang="sv-SE" dirty="0" smtClean="0"/>
            </a:br>
            <a:r>
              <a:rPr lang="sv-SE" dirty="0"/>
              <a:t/>
            </a:r>
            <a:br>
              <a:rPr lang="sv-SE" dirty="0"/>
            </a:br>
            <a:r>
              <a:rPr lang="sv-SE" dirty="0" smtClean="0"/>
              <a:t/>
            </a:r>
            <a:br>
              <a:rPr lang="sv-SE" dirty="0" smtClean="0"/>
            </a:br>
            <a:r>
              <a:rPr lang="sv-SE" dirty="0" smtClean="0"/>
              <a:t>RBM </a:t>
            </a:r>
            <a:r>
              <a:rPr lang="sv-SE" sz="2000" dirty="0"/>
              <a:t>Risk-Behov-Mottaglighet</a:t>
            </a:r>
          </a:p>
        </p:txBody>
      </p:sp>
      <p:sp>
        <p:nvSpPr>
          <p:cNvPr id="3" name="Platshållare för innehåll 2"/>
          <p:cNvSpPr>
            <a:spLocks noGrp="1"/>
          </p:cNvSpPr>
          <p:nvPr>
            <p:ph idx="1"/>
          </p:nvPr>
        </p:nvSpPr>
        <p:spPr>
          <a:xfrm>
            <a:off x="1391647" y="1297327"/>
            <a:ext cx="3756059" cy="3180353"/>
          </a:xfrm>
        </p:spPr>
        <p:txBody>
          <a:bodyPr/>
          <a:lstStyle/>
          <a:p>
            <a:pPr>
              <a:spcBef>
                <a:spcPct val="0"/>
              </a:spcBef>
              <a:buNone/>
            </a:pPr>
            <a:r>
              <a:rPr lang="sv-SE" altLang="sv-SE" sz="1600" b="1" dirty="0"/>
              <a:t>RISKPRINCIPEN</a:t>
            </a:r>
            <a:r>
              <a:rPr lang="sv-SE" altLang="sv-SE" sz="1600" dirty="0"/>
              <a:t> – ju högre risk för återfall i brott desto intensivare insatser. </a:t>
            </a:r>
            <a:r>
              <a:rPr lang="sv-SE" altLang="sv-SE" sz="1600" b="1" dirty="0"/>
              <a:t>VEM?</a:t>
            </a:r>
          </a:p>
          <a:p>
            <a:pPr>
              <a:spcBef>
                <a:spcPct val="0"/>
              </a:spcBef>
              <a:buNone/>
            </a:pPr>
            <a:endParaRPr lang="sv-SE" altLang="sv-SE" sz="1600" dirty="0"/>
          </a:p>
          <a:p>
            <a:pPr>
              <a:spcBef>
                <a:spcPct val="0"/>
              </a:spcBef>
              <a:buNone/>
            </a:pPr>
            <a:r>
              <a:rPr lang="sv-SE" altLang="sv-SE" sz="1600" b="1" dirty="0"/>
              <a:t>BEHOVSPRINCIPEN</a:t>
            </a:r>
            <a:r>
              <a:rPr lang="sv-SE" altLang="sv-SE" sz="1600" dirty="0"/>
              <a:t> – insatserna ska fokusera på </a:t>
            </a:r>
            <a:r>
              <a:rPr lang="sv-SE" altLang="sv-SE" sz="1600" dirty="0" err="1"/>
              <a:t>kriminogena</a:t>
            </a:r>
            <a:r>
              <a:rPr lang="sv-SE" altLang="sv-SE" sz="1600" dirty="0"/>
              <a:t> behov. </a:t>
            </a:r>
            <a:r>
              <a:rPr lang="sv-SE" altLang="sv-SE" sz="1600" b="1" dirty="0"/>
              <a:t>VAD?</a:t>
            </a:r>
          </a:p>
          <a:p>
            <a:pPr>
              <a:spcBef>
                <a:spcPct val="0"/>
              </a:spcBef>
              <a:buNone/>
            </a:pPr>
            <a:endParaRPr lang="sv-SE" altLang="sv-SE" sz="1600" dirty="0"/>
          </a:p>
          <a:p>
            <a:pPr>
              <a:spcBef>
                <a:spcPct val="0"/>
              </a:spcBef>
              <a:buNone/>
            </a:pPr>
            <a:r>
              <a:rPr lang="sv-SE" altLang="sv-SE" sz="1600" b="1" dirty="0"/>
              <a:t>MOTTAGLIGHETSPRINCIPEN</a:t>
            </a:r>
            <a:r>
              <a:rPr lang="sv-SE" altLang="sv-SE" sz="1600" dirty="0"/>
              <a:t> – </a:t>
            </a:r>
            <a:r>
              <a:rPr lang="sv-SE" altLang="sv-SE" sz="1600" dirty="0" smtClean="0"/>
              <a:t>insatserna ska ha sin utgångspunkt i det vi vet om generell och specifik mottaglighet. </a:t>
            </a:r>
            <a:r>
              <a:rPr lang="sv-SE" altLang="sv-SE" sz="1600" b="1" dirty="0" smtClean="0"/>
              <a:t>HUR?</a:t>
            </a:r>
            <a:endParaRPr lang="sv-SE" altLang="sv-SE" sz="1600" b="1" dirty="0"/>
          </a:p>
          <a:p>
            <a:pPr>
              <a:spcBef>
                <a:spcPct val="0"/>
              </a:spcBef>
              <a:buNone/>
            </a:pPr>
            <a:r>
              <a:rPr lang="sv-SE" altLang="sv-SE" sz="1600" dirty="0"/>
              <a:t>    </a:t>
            </a:r>
          </a:p>
        </p:txBody>
      </p:sp>
      <p:sp>
        <p:nvSpPr>
          <p:cNvPr id="6" name="textruta 5"/>
          <p:cNvSpPr txBox="1"/>
          <p:nvPr/>
        </p:nvSpPr>
        <p:spPr>
          <a:xfrm>
            <a:off x="1391647" y="4607807"/>
            <a:ext cx="5460607" cy="297454"/>
          </a:xfrm>
          <a:prstGeom prst="rect">
            <a:avLst/>
          </a:prstGeom>
          <a:noFill/>
        </p:spPr>
        <p:txBody>
          <a:bodyPr wrap="square" rtlCol="0">
            <a:spAutoFit/>
          </a:bodyPr>
          <a:lstStyle/>
          <a:p>
            <a:r>
              <a:rPr lang="sv-SE" sz="1333" dirty="0">
                <a:solidFill>
                  <a:schemeClr val="tx2"/>
                </a:solidFill>
                <a:latin typeface="Trade Gothic LT"/>
              </a:rPr>
              <a:t>(Andrews &amp; </a:t>
            </a:r>
            <a:r>
              <a:rPr lang="sv-SE" sz="1333" dirty="0" err="1">
                <a:solidFill>
                  <a:schemeClr val="tx2"/>
                </a:solidFill>
                <a:latin typeface="Trade Gothic LT"/>
              </a:rPr>
              <a:t>Bonta</a:t>
            </a:r>
            <a:r>
              <a:rPr lang="sv-SE" sz="1333" dirty="0">
                <a:solidFill>
                  <a:schemeClr val="tx2"/>
                </a:solidFill>
                <a:latin typeface="Trade Gothic LT"/>
              </a:rPr>
              <a:t>, 2010)</a:t>
            </a:r>
          </a:p>
        </p:txBody>
      </p:sp>
      <p:pic>
        <p:nvPicPr>
          <p:cNvPr id="5" name="Platshållare för innehåll 5"/>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369" t="10504" r="5558"/>
          <a:stretch/>
        </p:blipFill>
        <p:spPr>
          <a:xfrm>
            <a:off x="5727578" y="1140001"/>
            <a:ext cx="2384422" cy="3563058"/>
          </a:xfrm>
          <a:prstGeom prst="rect">
            <a:avLst/>
          </a:prstGeom>
        </p:spPr>
      </p:pic>
    </p:spTree>
    <p:extLst>
      <p:ext uri="{BB962C8B-B14F-4D97-AF65-F5344CB8AC3E}">
        <p14:creationId xmlns:p14="http://schemas.microsoft.com/office/powerpoint/2010/main" val="136222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RBM-baserat frivårdsarbete</a:t>
            </a:r>
            <a:br>
              <a:rPr lang="sv-SE" dirty="0" smtClean="0"/>
            </a:br>
            <a:endParaRPr lang="sv-SE" dirty="0"/>
          </a:p>
        </p:txBody>
      </p:sp>
      <p:graphicFrame>
        <p:nvGraphicFramePr>
          <p:cNvPr id="5" name="Platshållare för innehåll 4"/>
          <p:cNvGraphicFramePr>
            <a:graphicFrameLocks noGrp="1"/>
          </p:cNvGraphicFramePr>
          <p:nvPr>
            <p:ph idx="1"/>
            <p:extLst/>
          </p:nvPr>
        </p:nvGraphicFramePr>
        <p:xfrm>
          <a:off x="1367896" y="1615283"/>
          <a:ext cx="6420115" cy="310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sidfot 3"/>
          <p:cNvSpPr>
            <a:spLocks noGrp="1"/>
          </p:cNvSpPr>
          <p:nvPr>
            <p:ph type="ftr" sz="quarter" idx="3"/>
          </p:nvPr>
        </p:nvSpPr>
        <p:spPr>
          <a:xfrm>
            <a:off x="1331640" y="5317773"/>
            <a:ext cx="3180353" cy="121897"/>
          </a:xfrm>
        </p:spPr>
        <p:txBody>
          <a:bodyPr/>
          <a:lstStyle/>
          <a:p>
            <a:r>
              <a:rPr lang="en-US" dirty="0" smtClean="0"/>
              <a:t>Strategic Training Initiative in Community Supervision</a:t>
            </a:r>
            <a:endParaRPr lang="sv-SE" dirty="0"/>
          </a:p>
        </p:txBody>
      </p:sp>
      <p:sp>
        <p:nvSpPr>
          <p:cNvPr id="6" name="textruta 5"/>
          <p:cNvSpPr txBox="1"/>
          <p:nvPr/>
        </p:nvSpPr>
        <p:spPr>
          <a:xfrm>
            <a:off x="1571667" y="4657701"/>
            <a:ext cx="960107" cy="323165"/>
          </a:xfrm>
          <a:prstGeom prst="rect">
            <a:avLst/>
          </a:prstGeom>
          <a:noFill/>
        </p:spPr>
        <p:txBody>
          <a:bodyPr wrap="square" rtlCol="0">
            <a:spAutoFit/>
          </a:bodyPr>
          <a:lstStyle/>
          <a:p>
            <a:r>
              <a:rPr lang="sv-SE" sz="1500" dirty="0">
                <a:solidFill>
                  <a:srgbClr val="108BAF">
                    <a:lumMod val="50000"/>
                  </a:srgbClr>
                </a:solidFill>
              </a:rPr>
              <a:t>DOM /VF</a:t>
            </a:r>
          </a:p>
        </p:txBody>
      </p:sp>
      <p:sp>
        <p:nvSpPr>
          <p:cNvPr id="7" name="Bildtext 1 6"/>
          <p:cNvSpPr/>
          <p:nvPr/>
        </p:nvSpPr>
        <p:spPr>
          <a:xfrm>
            <a:off x="911594" y="3097527"/>
            <a:ext cx="1284098" cy="900100"/>
          </a:xfrm>
          <a:prstGeom prst="borderCallout1">
            <a:avLst>
              <a:gd name="adj1" fmla="val 2719"/>
              <a:gd name="adj2" fmla="val 102279"/>
              <a:gd name="adj3" fmla="val 87187"/>
              <a:gd name="adj4" fmla="val 130131"/>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sv-SE" sz="1167" dirty="0">
                <a:solidFill>
                  <a:srgbClr val="108BAF">
                    <a:lumMod val="50000"/>
                  </a:srgbClr>
                </a:solidFill>
              </a:rPr>
              <a:t>Kartlägg kriminogena behov</a:t>
            </a:r>
          </a:p>
          <a:p>
            <a:r>
              <a:rPr lang="sv-SE" sz="1167" dirty="0">
                <a:solidFill>
                  <a:srgbClr val="108BAF">
                    <a:lumMod val="50000"/>
                  </a:srgbClr>
                </a:solidFill>
              </a:rPr>
              <a:t>Fastställ risknivå</a:t>
            </a:r>
          </a:p>
          <a:p>
            <a:r>
              <a:rPr lang="sv-SE" sz="1167" dirty="0">
                <a:solidFill>
                  <a:srgbClr val="108BAF">
                    <a:lumMod val="50000"/>
                  </a:srgbClr>
                </a:solidFill>
              </a:rPr>
              <a:t>Upprätta VSP</a:t>
            </a:r>
          </a:p>
        </p:txBody>
      </p:sp>
      <p:sp>
        <p:nvSpPr>
          <p:cNvPr id="8" name="Bildtext 1 7"/>
          <p:cNvSpPr/>
          <p:nvPr/>
        </p:nvSpPr>
        <p:spPr>
          <a:xfrm>
            <a:off x="1409671" y="1777380"/>
            <a:ext cx="1302123" cy="960107"/>
          </a:xfrm>
          <a:prstGeom prst="borderCallout1">
            <a:avLst>
              <a:gd name="adj1" fmla="val 101158"/>
              <a:gd name="adj2" fmla="val 100899"/>
              <a:gd name="adj3" fmla="val 183959"/>
              <a:gd name="adj4" fmla="val 110868"/>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sv-SE" sz="1167" dirty="0">
                <a:solidFill>
                  <a:srgbClr val="108BAF">
                    <a:lumMod val="50000"/>
                  </a:srgbClr>
                </a:solidFill>
              </a:rPr>
              <a:t>Bygg relation präglad av samarbete och tillit</a:t>
            </a:r>
          </a:p>
        </p:txBody>
      </p:sp>
      <p:sp>
        <p:nvSpPr>
          <p:cNvPr id="9" name="Bildtext 1 8"/>
          <p:cNvSpPr/>
          <p:nvPr/>
        </p:nvSpPr>
        <p:spPr>
          <a:xfrm>
            <a:off x="3172109" y="1297327"/>
            <a:ext cx="1560173" cy="1080120"/>
          </a:xfrm>
          <a:prstGeom prst="borderCallout1">
            <a:avLst>
              <a:gd name="adj1" fmla="val 101363"/>
              <a:gd name="adj2" fmla="val 6893"/>
              <a:gd name="adj3" fmla="val 160067"/>
              <a:gd name="adj4" fmla="val 19686"/>
            </a:avLst>
          </a:prstGeom>
          <a:ln/>
        </p:spPr>
        <p:style>
          <a:lnRef idx="1">
            <a:schemeClr val="accent2"/>
          </a:lnRef>
          <a:fillRef idx="2">
            <a:schemeClr val="accent2"/>
          </a:fillRef>
          <a:effectRef idx="1">
            <a:schemeClr val="accent2"/>
          </a:effectRef>
          <a:fontRef idx="minor">
            <a:schemeClr val="dk1"/>
          </a:fontRef>
        </p:style>
        <p:txBody>
          <a:bodyPr rtlCol="0" anchor="ctr"/>
          <a:lstStyle/>
          <a:p>
            <a:endParaRPr lang="sv-SE" sz="1167" dirty="0">
              <a:solidFill>
                <a:srgbClr val="108BAF">
                  <a:lumMod val="50000"/>
                </a:srgbClr>
              </a:solidFill>
            </a:endParaRPr>
          </a:p>
          <a:p>
            <a:r>
              <a:rPr lang="sv-SE" sz="1167" dirty="0">
                <a:solidFill>
                  <a:srgbClr val="108BAF">
                    <a:lumMod val="50000"/>
                  </a:srgbClr>
                </a:solidFill>
              </a:rPr>
              <a:t>Lär klienten:</a:t>
            </a:r>
          </a:p>
          <a:p>
            <a:r>
              <a:rPr lang="sv-SE" sz="1167" dirty="0">
                <a:solidFill>
                  <a:srgbClr val="108BAF">
                    <a:lumMod val="50000"/>
                  </a:srgbClr>
                </a:solidFill>
              </a:rPr>
              <a:t>Kopplingen tankar-beteenden</a:t>
            </a:r>
          </a:p>
          <a:p>
            <a:r>
              <a:rPr lang="sv-SE" sz="1167" dirty="0">
                <a:solidFill>
                  <a:srgbClr val="108BAF">
                    <a:lumMod val="50000"/>
                  </a:srgbClr>
                </a:solidFill>
              </a:rPr>
              <a:t>Förändringsmodellen</a:t>
            </a:r>
          </a:p>
          <a:p>
            <a:r>
              <a:rPr lang="sv-SE" sz="1167" dirty="0">
                <a:solidFill>
                  <a:srgbClr val="108BAF">
                    <a:lumMod val="50000"/>
                  </a:srgbClr>
                </a:solidFill>
              </a:rPr>
              <a:t>Gemensamt språk</a:t>
            </a:r>
          </a:p>
          <a:p>
            <a:endParaRPr lang="sv-SE" sz="1167" dirty="0">
              <a:solidFill>
                <a:srgbClr val="108BAF">
                  <a:lumMod val="50000"/>
                </a:srgbClr>
              </a:solidFill>
            </a:endParaRPr>
          </a:p>
          <a:p>
            <a:endParaRPr lang="sv-SE" sz="1167" dirty="0">
              <a:solidFill>
                <a:srgbClr val="108BAF">
                  <a:lumMod val="50000"/>
                </a:srgbClr>
              </a:solidFill>
            </a:endParaRPr>
          </a:p>
        </p:txBody>
      </p:sp>
      <p:sp>
        <p:nvSpPr>
          <p:cNvPr id="10" name="Bildtext 1 9"/>
          <p:cNvSpPr/>
          <p:nvPr/>
        </p:nvSpPr>
        <p:spPr>
          <a:xfrm>
            <a:off x="5592114" y="937287"/>
            <a:ext cx="2280253" cy="900100"/>
          </a:xfrm>
          <a:prstGeom prst="borderCallout1">
            <a:avLst>
              <a:gd name="adj1" fmla="val 95532"/>
              <a:gd name="adj2" fmla="val -2116"/>
              <a:gd name="adj3" fmla="val 184360"/>
              <a:gd name="adj4" fmla="val -34447"/>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sv-SE" sz="1333" dirty="0">
                <a:solidFill>
                  <a:srgbClr val="108BAF">
                    <a:lumMod val="50000"/>
                  </a:srgbClr>
                </a:solidFill>
              </a:rPr>
              <a:t>Arbeta med att förändra attityder och beteenden</a:t>
            </a:r>
          </a:p>
          <a:p>
            <a:r>
              <a:rPr lang="sv-SE" sz="1333" dirty="0">
                <a:solidFill>
                  <a:srgbClr val="108BAF">
                    <a:lumMod val="50000"/>
                  </a:srgbClr>
                </a:solidFill>
              </a:rPr>
              <a:t>KBT-verktyg</a:t>
            </a:r>
          </a:p>
          <a:p>
            <a:r>
              <a:rPr lang="sv-SE" sz="1333" dirty="0">
                <a:solidFill>
                  <a:srgbClr val="108BAF">
                    <a:lumMod val="50000"/>
                  </a:srgbClr>
                </a:solidFill>
              </a:rPr>
              <a:t>Öva, repetera och generalisera</a:t>
            </a:r>
          </a:p>
        </p:txBody>
      </p:sp>
      <p:sp>
        <p:nvSpPr>
          <p:cNvPr id="11" name="Bildtext 1 10"/>
          <p:cNvSpPr/>
          <p:nvPr/>
        </p:nvSpPr>
        <p:spPr>
          <a:xfrm>
            <a:off x="3491880" y="4657700"/>
            <a:ext cx="1860207" cy="453279"/>
          </a:xfrm>
          <a:prstGeom prst="borderCallout1">
            <a:avLst>
              <a:gd name="adj1" fmla="val 10547"/>
              <a:gd name="adj2" fmla="val -739"/>
              <a:gd name="adj3" fmla="val -200863"/>
              <a:gd name="adj4" fmla="val -1048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1333" dirty="0">
                <a:solidFill>
                  <a:srgbClr val="108BAF">
                    <a:lumMod val="50000"/>
                  </a:srgbClr>
                </a:solidFill>
              </a:rPr>
              <a:t>Samarbete med andra aktörer i samhället</a:t>
            </a:r>
          </a:p>
        </p:txBody>
      </p:sp>
      <p:sp>
        <p:nvSpPr>
          <p:cNvPr id="12" name="Bildtext 1 11"/>
          <p:cNvSpPr/>
          <p:nvPr/>
        </p:nvSpPr>
        <p:spPr>
          <a:xfrm>
            <a:off x="4271967" y="3997627"/>
            <a:ext cx="1680187" cy="480053"/>
          </a:xfrm>
          <a:prstGeom prst="borderCallout1">
            <a:avLst>
              <a:gd name="adj1" fmla="val -187971"/>
              <a:gd name="adj2" fmla="val -11465"/>
              <a:gd name="adj3" fmla="val -9318"/>
              <a:gd name="adj4" fmla="val 37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v-SE" sz="1333" dirty="0">
                <a:solidFill>
                  <a:srgbClr val="108BAF">
                    <a:lumMod val="50000"/>
                  </a:srgbClr>
                </a:solidFill>
              </a:rPr>
              <a:t>Samarbete med programledare</a:t>
            </a:r>
          </a:p>
        </p:txBody>
      </p:sp>
      <p:sp>
        <p:nvSpPr>
          <p:cNvPr id="3" name="textruta 2"/>
          <p:cNvSpPr txBox="1"/>
          <p:nvPr/>
        </p:nvSpPr>
        <p:spPr>
          <a:xfrm>
            <a:off x="6950387" y="1928606"/>
            <a:ext cx="1041993" cy="1015663"/>
          </a:xfrm>
          <a:prstGeom prst="rect">
            <a:avLst/>
          </a:prstGeom>
          <a:noFill/>
        </p:spPr>
        <p:txBody>
          <a:bodyPr wrap="square" rtlCol="0">
            <a:spAutoFit/>
          </a:bodyPr>
          <a:lstStyle/>
          <a:p>
            <a:pPr algn="ctr"/>
            <a:r>
              <a:rPr lang="sv-SE" sz="1500" dirty="0">
                <a:solidFill>
                  <a:srgbClr val="108BAF">
                    <a:lumMod val="50000"/>
                  </a:srgbClr>
                </a:solidFill>
              </a:rPr>
              <a:t>MÅL: MINSKADE ÅTERFALL I BROTT</a:t>
            </a:r>
          </a:p>
        </p:txBody>
      </p:sp>
      <p:sp>
        <p:nvSpPr>
          <p:cNvPr id="14" name="Bildtext 1 13"/>
          <p:cNvSpPr/>
          <p:nvPr/>
        </p:nvSpPr>
        <p:spPr>
          <a:xfrm>
            <a:off x="6132174" y="3547577"/>
            <a:ext cx="1200133" cy="450050"/>
          </a:xfrm>
          <a:prstGeom prst="borderCallout1">
            <a:avLst>
              <a:gd name="adj1" fmla="val -4876"/>
              <a:gd name="adj2" fmla="val 4956"/>
              <a:gd name="adj3" fmla="val -251723"/>
              <a:gd name="adj4" fmla="val 3549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sz="1333" dirty="0">
                <a:solidFill>
                  <a:srgbClr val="108BAF">
                    <a:lumMod val="50000"/>
                  </a:srgbClr>
                </a:solidFill>
              </a:rPr>
              <a:t>Utvärdera</a:t>
            </a:r>
          </a:p>
          <a:p>
            <a:pPr algn="ctr"/>
            <a:r>
              <a:rPr lang="sv-SE" sz="1333" dirty="0">
                <a:solidFill>
                  <a:srgbClr val="108BAF">
                    <a:lumMod val="50000"/>
                  </a:srgbClr>
                </a:solidFill>
              </a:rPr>
              <a:t>Avsluta VSP</a:t>
            </a:r>
          </a:p>
        </p:txBody>
      </p:sp>
    </p:spTree>
    <p:extLst>
      <p:ext uri="{BB962C8B-B14F-4D97-AF65-F5344CB8AC3E}">
        <p14:creationId xmlns:p14="http://schemas.microsoft.com/office/powerpoint/2010/main" val="32537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01670" y="428303"/>
            <a:ext cx="5691909" cy="463641"/>
          </a:xfrm>
        </p:spPr>
        <p:txBody>
          <a:bodyPr/>
          <a:lstStyle/>
          <a:p>
            <a:r>
              <a:rPr lang="sv-SE" sz="2400" dirty="0"/>
              <a:t>Kriminalvårdens behandlingsprogram</a:t>
            </a:r>
          </a:p>
        </p:txBody>
      </p:sp>
      <p:sp>
        <p:nvSpPr>
          <p:cNvPr id="3" name="Platshållare för innehåll 2"/>
          <p:cNvSpPr>
            <a:spLocks noGrp="1"/>
          </p:cNvSpPr>
          <p:nvPr>
            <p:ph idx="1"/>
          </p:nvPr>
        </p:nvSpPr>
        <p:spPr>
          <a:xfrm>
            <a:off x="106792" y="1003950"/>
            <a:ext cx="8281631" cy="4085798"/>
          </a:xfrm>
        </p:spPr>
        <p:txBody>
          <a:bodyPr/>
          <a:lstStyle/>
          <a:p>
            <a:pPr marL="0" indent="0">
              <a:buNone/>
            </a:pPr>
            <a:endParaRPr lang="sv-SE" dirty="0" smtClean="0"/>
          </a:p>
        </p:txBody>
      </p:sp>
      <p:grpSp>
        <p:nvGrpSpPr>
          <p:cNvPr id="4" name="Group 11"/>
          <p:cNvGrpSpPr>
            <a:grpSpLocks noChangeAspect="1"/>
          </p:cNvGrpSpPr>
          <p:nvPr/>
        </p:nvGrpSpPr>
        <p:grpSpPr bwMode="auto">
          <a:xfrm>
            <a:off x="2734765" y="2122107"/>
            <a:ext cx="2321191" cy="2287191"/>
            <a:chOff x="1062" y="2435"/>
            <a:chExt cx="1768" cy="1921"/>
          </a:xfrm>
        </p:grpSpPr>
        <p:sp>
          <p:nvSpPr>
            <p:cNvPr id="5" name="AutoShape 10"/>
            <p:cNvSpPr>
              <a:spLocks noChangeAspect="1" noChangeArrowheads="1" noTextEdit="1"/>
            </p:cNvSpPr>
            <p:nvPr/>
          </p:nvSpPr>
          <p:spPr bwMode="auto">
            <a:xfrm>
              <a:off x="1062" y="2451"/>
              <a:ext cx="1428" cy="13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6" name="Oval 13"/>
            <p:cNvSpPr>
              <a:spLocks noChangeArrowheads="1"/>
            </p:cNvSpPr>
            <p:nvPr/>
          </p:nvSpPr>
          <p:spPr bwMode="auto">
            <a:xfrm>
              <a:off x="1417" y="2998"/>
              <a:ext cx="1413" cy="1358"/>
            </a:xfrm>
            <a:prstGeom prst="ellipse">
              <a:avLst/>
            </a:prstGeom>
            <a:solidFill>
              <a:schemeClr val="accent3">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7" name="Oval 14"/>
            <p:cNvSpPr>
              <a:spLocks noChangeArrowheads="1"/>
            </p:cNvSpPr>
            <p:nvPr/>
          </p:nvSpPr>
          <p:spPr bwMode="auto">
            <a:xfrm>
              <a:off x="1062" y="2435"/>
              <a:ext cx="1413" cy="1358"/>
            </a:xfrm>
            <a:prstGeom prst="ellipse">
              <a:avLst/>
            </a:prstGeom>
            <a:noFill/>
            <a:ln w="2540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8" name="Rectangle 15"/>
            <p:cNvSpPr>
              <a:spLocks noChangeArrowheads="1"/>
            </p:cNvSpPr>
            <p:nvPr/>
          </p:nvSpPr>
          <p:spPr bwMode="auto">
            <a:xfrm>
              <a:off x="1547" y="3569"/>
              <a:ext cx="1136" cy="1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sv-SE" altLang="sv-SE" sz="1500" b="1" dirty="0">
                  <a:solidFill>
                    <a:schemeClr val="bg1"/>
                  </a:solidFill>
                  <a:latin typeface="+mj-lt"/>
                </a:rPr>
                <a:t>  KRIMINALITET</a:t>
              </a:r>
            </a:p>
          </p:txBody>
        </p:sp>
      </p:grpSp>
      <p:grpSp>
        <p:nvGrpSpPr>
          <p:cNvPr id="9" name="Group 19"/>
          <p:cNvGrpSpPr>
            <a:grpSpLocks noChangeAspect="1"/>
          </p:cNvGrpSpPr>
          <p:nvPr/>
        </p:nvGrpSpPr>
        <p:grpSpPr bwMode="auto">
          <a:xfrm>
            <a:off x="1108976" y="3501838"/>
            <a:ext cx="1374194" cy="1336944"/>
            <a:chOff x="589" y="1621"/>
            <a:chExt cx="936" cy="924"/>
          </a:xfrm>
        </p:grpSpPr>
        <p:sp>
          <p:nvSpPr>
            <p:cNvPr id="10" name="AutoShape 18"/>
            <p:cNvSpPr>
              <a:spLocks noChangeAspect="1" noChangeArrowheads="1" noTextEdit="1"/>
            </p:cNvSpPr>
            <p:nvPr/>
          </p:nvSpPr>
          <p:spPr bwMode="auto">
            <a:xfrm>
              <a:off x="589" y="1627"/>
              <a:ext cx="936" cy="9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11" name="Rectangle 20"/>
            <p:cNvSpPr>
              <a:spLocks noChangeArrowheads="1"/>
            </p:cNvSpPr>
            <p:nvPr/>
          </p:nvSpPr>
          <p:spPr bwMode="auto">
            <a:xfrm>
              <a:off x="589" y="1621"/>
              <a:ext cx="16" cy="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sv-SE" altLang="sv-SE" sz="825">
                  <a:solidFill>
                    <a:srgbClr val="000000"/>
                  </a:solidFill>
                  <a:latin typeface="+mj-lt"/>
                </a:rPr>
                <a:t> </a:t>
              </a:r>
              <a:endParaRPr lang="sv-SE" altLang="sv-SE" sz="1350">
                <a:latin typeface="+mj-lt"/>
              </a:endParaRPr>
            </a:p>
          </p:txBody>
        </p:sp>
        <p:sp>
          <p:nvSpPr>
            <p:cNvPr id="12" name="Oval 21"/>
            <p:cNvSpPr>
              <a:spLocks noChangeArrowheads="1"/>
            </p:cNvSpPr>
            <p:nvPr/>
          </p:nvSpPr>
          <p:spPr bwMode="auto">
            <a:xfrm>
              <a:off x="596" y="1626"/>
              <a:ext cx="920" cy="900"/>
            </a:xfrm>
            <a:prstGeom prst="ellipse">
              <a:avLst/>
            </a:pr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13" name="Oval 22"/>
            <p:cNvSpPr>
              <a:spLocks noChangeArrowheads="1"/>
            </p:cNvSpPr>
            <p:nvPr/>
          </p:nvSpPr>
          <p:spPr bwMode="auto">
            <a:xfrm>
              <a:off x="597" y="1636"/>
              <a:ext cx="920" cy="900"/>
            </a:xfrm>
            <a:prstGeom prst="ellipse">
              <a:avLst/>
            </a:prstGeom>
            <a:noFill/>
            <a:ln w="2540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14" name="Rectangle 23"/>
            <p:cNvSpPr>
              <a:spLocks noChangeArrowheads="1"/>
            </p:cNvSpPr>
            <p:nvPr/>
          </p:nvSpPr>
          <p:spPr bwMode="auto">
            <a:xfrm>
              <a:off x="766" y="1962"/>
              <a:ext cx="543" cy="2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sv-SE" altLang="sv-SE" sz="1350" b="1" dirty="0">
                  <a:solidFill>
                    <a:schemeClr val="bg1"/>
                  </a:solidFill>
                  <a:latin typeface="+mj-lt"/>
                </a:rPr>
                <a:t>GENERELLT</a:t>
              </a:r>
            </a:p>
            <a:p>
              <a:pPr algn="ctr"/>
              <a:r>
                <a:rPr lang="sv-SE" altLang="sv-SE" sz="1350" b="1" dirty="0">
                  <a:solidFill>
                    <a:schemeClr val="bg1"/>
                  </a:solidFill>
                  <a:latin typeface="+mj-lt"/>
                </a:rPr>
                <a:t>VÅLD</a:t>
              </a:r>
            </a:p>
          </p:txBody>
        </p:sp>
      </p:grpSp>
      <p:grpSp>
        <p:nvGrpSpPr>
          <p:cNvPr id="15" name="Group 27"/>
          <p:cNvGrpSpPr>
            <a:grpSpLocks noChangeAspect="1"/>
          </p:cNvGrpSpPr>
          <p:nvPr/>
        </p:nvGrpSpPr>
        <p:grpSpPr bwMode="auto">
          <a:xfrm>
            <a:off x="3385449" y="498300"/>
            <a:ext cx="2210394" cy="1953750"/>
            <a:chOff x="914" y="1112"/>
            <a:chExt cx="1060" cy="1138"/>
          </a:xfrm>
        </p:grpSpPr>
        <p:sp>
          <p:nvSpPr>
            <p:cNvPr id="16" name="AutoShape 26"/>
            <p:cNvSpPr>
              <a:spLocks noChangeAspect="1" noChangeArrowheads="1" noTextEdit="1"/>
            </p:cNvSpPr>
            <p:nvPr/>
          </p:nvSpPr>
          <p:spPr bwMode="auto">
            <a:xfrm>
              <a:off x="1302" y="1118"/>
              <a:ext cx="672" cy="6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17" name="Rectangle 28"/>
            <p:cNvSpPr>
              <a:spLocks noChangeArrowheads="1"/>
            </p:cNvSpPr>
            <p:nvPr/>
          </p:nvSpPr>
          <p:spPr bwMode="auto">
            <a:xfrm>
              <a:off x="1302" y="1112"/>
              <a:ext cx="12" cy="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sv-SE" altLang="sv-SE" sz="825">
                  <a:solidFill>
                    <a:srgbClr val="000000"/>
                  </a:solidFill>
                  <a:latin typeface="+mj-lt"/>
                </a:rPr>
                <a:t> </a:t>
              </a:r>
              <a:endParaRPr lang="sv-SE" altLang="sv-SE" sz="1350">
                <a:latin typeface="+mj-lt"/>
              </a:endParaRPr>
            </a:p>
          </p:txBody>
        </p:sp>
        <p:sp>
          <p:nvSpPr>
            <p:cNvPr id="18" name="Oval 29"/>
            <p:cNvSpPr>
              <a:spLocks noChangeArrowheads="1"/>
            </p:cNvSpPr>
            <p:nvPr/>
          </p:nvSpPr>
          <p:spPr bwMode="auto">
            <a:xfrm>
              <a:off x="914" y="1500"/>
              <a:ext cx="658" cy="750"/>
            </a:xfrm>
            <a:prstGeom prst="ellipse">
              <a:avLst/>
            </a:prstGeom>
            <a:solidFill>
              <a:srgbClr val="C0504D"/>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19" name="Oval 30"/>
            <p:cNvSpPr>
              <a:spLocks noChangeArrowheads="1"/>
            </p:cNvSpPr>
            <p:nvPr/>
          </p:nvSpPr>
          <p:spPr bwMode="auto">
            <a:xfrm>
              <a:off x="1307" y="1124"/>
              <a:ext cx="657" cy="658"/>
            </a:xfrm>
            <a:prstGeom prst="ellipse">
              <a:avLst/>
            </a:prstGeom>
            <a:noFill/>
            <a:ln w="2540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20" name="Rectangle 31"/>
            <p:cNvSpPr>
              <a:spLocks noChangeArrowheads="1"/>
            </p:cNvSpPr>
            <p:nvPr/>
          </p:nvSpPr>
          <p:spPr bwMode="auto">
            <a:xfrm>
              <a:off x="1005" y="1737"/>
              <a:ext cx="446" cy="1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sv-SE" altLang="sv-SE" sz="1050" b="1" dirty="0">
                  <a:solidFill>
                    <a:schemeClr val="bg1"/>
                  </a:solidFill>
                  <a:latin typeface="+mj-lt"/>
                </a:rPr>
                <a:t>VÅLD I </a:t>
              </a:r>
            </a:p>
            <a:p>
              <a:pPr algn="ctr"/>
              <a:r>
                <a:rPr lang="sv-SE" altLang="sv-SE" sz="1050" b="1" dirty="0">
                  <a:solidFill>
                    <a:schemeClr val="bg1"/>
                  </a:solidFill>
                  <a:latin typeface="+mj-lt"/>
                </a:rPr>
                <a:t>NÄRA RELATION</a:t>
              </a:r>
            </a:p>
          </p:txBody>
        </p:sp>
        <p:sp>
          <p:nvSpPr>
            <p:cNvPr id="21" name="Rectangle 34"/>
            <p:cNvSpPr>
              <a:spLocks noChangeArrowheads="1"/>
            </p:cNvSpPr>
            <p:nvPr/>
          </p:nvSpPr>
          <p:spPr bwMode="auto">
            <a:xfrm>
              <a:off x="1785" y="1503"/>
              <a:ext cx="12" cy="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sv-SE" altLang="sv-SE" sz="825">
                  <a:solidFill>
                    <a:srgbClr val="1E497D"/>
                  </a:solidFill>
                  <a:latin typeface="+mj-lt"/>
                </a:rPr>
                <a:t> </a:t>
              </a:r>
              <a:endParaRPr lang="sv-SE" altLang="sv-SE" sz="1350">
                <a:latin typeface="+mj-lt"/>
              </a:endParaRPr>
            </a:p>
          </p:txBody>
        </p:sp>
      </p:grpSp>
      <p:grpSp>
        <p:nvGrpSpPr>
          <p:cNvPr id="22" name="Group 37"/>
          <p:cNvGrpSpPr>
            <a:grpSpLocks noChangeAspect="1"/>
          </p:cNvGrpSpPr>
          <p:nvPr/>
        </p:nvGrpSpPr>
        <p:grpSpPr bwMode="auto">
          <a:xfrm>
            <a:off x="1346879" y="1508996"/>
            <a:ext cx="1883776" cy="1758507"/>
            <a:chOff x="1832" y="1766"/>
            <a:chExt cx="908" cy="873"/>
          </a:xfrm>
        </p:grpSpPr>
        <p:sp>
          <p:nvSpPr>
            <p:cNvPr id="23" name="AutoShape 36"/>
            <p:cNvSpPr>
              <a:spLocks noChangeAspect="1" noChangeArrowheads="1" noTextEdit="1"/>
            </p:cNvSpPr>
            <p:nvPr/>
          </p:nvSpPr>
          <p:spPr bwMode="auto">
            <a:xfrm>
              <a:off x="1832" y="1772"/>
              <a:ext cx="672" cy="6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24" name="Rectangle 38"/>
            <p:cNvSpPr>
              <a:spLocks noChangeArrowheads="1"/>
            </p:cNvSpPr>
            <p:nvPr/>
          </p:nvSpPr>
          <p:spPr bwMode="auto">
            <a:xfrm>
              <a:off x="1832" y="1766"/>
              <a:ext cx="12" cy="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sv-SE" altLang="sv-SE" sz="825">
                  <a:solidFill>
                    <a:srgbClr val="000000"/>
                  </a:solidFill>
                  <a:latin typeface="+mj-lt"/>
                </a:rPr>
                <a:t> </a:t>
              </a:r>
              <a:endParaRPr lang="sv-SE" altLang="sv-SE" sz="1350">
                <a:latin typeface="+mj-lt"/>
              </a:endParaRPr>
            </a:p>
          </p:txBody>
        </p:sp>
        <p:sp>
          <p:nvSpPr>
            <p:cNvPr id="25" name="Oval 39"/>
            <p:cNvSpPr>
              <a:spLocks noChangeArrowheads="1"/>
            </p:cNvSpPr>
            <p:nvPr/>
          </p:nvSpPr>
          <p:spPr bwMode="auto">
            <a:xfrm>
              <a:off x="2082" y="1982"/>
              <a:ext cx="658" cy="657"/>
            </a:xfrm>
            <a:prstGeom prst="ellipse">
              <a:avLst/>
            </a:prstGeom>
            <a:solidFill>
              <a:srgbClr val="F79646"/>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26" name="Oval 40"/>
            <p:cNvSpPr>
              <a:spLocks noChangeArrowheads="1"/>
            </p:cNvSpPr>
            <p:nvPr/>
          </p:nvSpPr>
          <p:spPr bwMode="auto">
            <a:xfrm>
              <a:off x="1837" y="1779"/>
              <a:ext cx="658" cy="657"/>
            </a:xfrm>
            <a:prstGeom prst="ellipse">
              <a:avLst/>
            </a:prstGeom>
            <a:noFill/>
            <a:ln w="2540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27" name="Rectangle 41"/>
            <p:cNvSpPr>
              <a:spLocks noChangeArrowheads="1"/>
            </p:cNvSpPr>
            <p:nvPr/>
          </p:nvSpPr>
          <p:spPr bwMode="auto">
            <a:xfrm>
              <a:off x="2287" y="2201"/>
              <a:ext cx="228" cy="1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sv-SE" altLang="sv-SE" sz="1050" b="1" dirty="0">
                  <a:solidFill>
                    <a:schemeClr val="bg1"/>
                  </a:solidFill>
                  <a:latin typeface="+mj-lt"/>
                </a:rPr>
                <a:t>SEXUAL-</a:t>
              </a:r>
              <a:br>
                <a:rPr lang="sv-SE" altLang="sv-SE" sz="1050" b="1" dirty="0">
                  <a:solidFill>
                    <a:schemeClr val="bg1"/>
                  </a:solidFill>
                  <a:latin typeface="+mj-lt"/>
                </a:rPr>
              </a:br>
              <a:r>
                <a:rPr lang="sv-SE" altLang="sv-SE" sz="1050" b="1" dirty="0">
                  <a:solidFill>
                    <a:schemeClr val="bg1"/>
                  </a:solidFill>
                  <a:latin typeface="+mj-lt"/>
                </a:rPr>
                <a:t>BROTT</a:t>
              </a:r>
            </a:p>
          </p:txBody>
        </p:sp>
        <p:sp>
          <p:nvSpPr>
            <p:cNvPr id="28" name="Rectangle 44"/>
            <p:cNvSpPr>
              <a:spLocks noChangeArrowheads="1"/>
            </p:cNvSpPr>
            <p:nvPr/>
          </p:nvSpPr>
          <p:spPr bwMode="auto">
            <a:xfrm>
              <a:off x="2260" y="2103"/>
              <a:ext cx="12" cy="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sv-SE" altLang="sv-SE" sz="825">
                  <a:solidFill>
                    <a:srgbClr val="1E497D"/>
                  </a:solidFill>
                  <a:latin typeface="+mj-lt"/>
                </a:rPr>
                <a:t> </a:t>
              </a:r>
              <a:endParaRPr lang="sv-SE" altLang="sv-SE" sz="1350">
                <a:latin typeface="+mj-lt"/>
              </a:endParaRPr>
            </a:p>
          </p:txBody>
        </p:sp>
      </p:grpSp>
      <p:grpSp>
        <p:nvGrpSpPr>
          <p:cNvPr id="29" name="Grupp 28"/>
          <p:cNvGrpSpPr/>
          <p:nvPr/>
        </p:nvGrpSpPr>
        <p:grpSpPr>
          <a:xfrm>
            <a:off x="5508739" y="3712431"/>
            <a:ext cx="1750937" cy="1579406"/>
            <a:chOff x="3030322" y="1430434"/>
            <a:chExt cx="3388518" cy="3251104"/>
          </a:xfrm>
        </p:grpSpPr>
        <p:sp>
          <p:nvSpPr>
            <p:cNvPr id="30" name="AutoShape 10"/>
            <p:cNvSpPr>
              <a:spLocks noChangeAspect="1" noChangeArrowheads="1" noTextEdit="1"/>
            </p:cNvSpPr>
            <p:nvPr/>
          </p:nvSpPr>
          <p:spPr bwMode="auto">
            <a:xfrm>
              <a:off x="4151890" y="2500313"/>
              <a:ext cx="2266950" cy="2181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31" name="Oval 13"/>
            <p:cNvSpPr>
              <a:spLocks noChangeArrowheads="1"/>
            </p:cNvSpPr>
            <p:nvPr/>
          </p:nvSpPr>
          <p:spPr bwMode="auto">
            <a:xfrm>
              <a:off x="3030322" y="1430434"/>
              <a:ext cx="2243137" cy="2155825"/>
            </a:xfrm>
            <a:prstGeom prst="ellipse">
              <a:avLst/>
            </a:prstGeom>
            <a:solidFill>
              <a:srgbClr val="FFC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32" name="Oval 14"/>
            <p:cNvSpPr>
              <a:spLocks noChangeArrowheads="1"/>
            </p:cNvSpPr>
            <p:nvPr/>
          </p:nvSpPr>
          <p:spPr bwMode="auto">
            <a:xfrm>
              <a:off x="4151890" y="2474913"/>
              <a:ext cx="2243138" cy="2155825"/>
            </a:xfrm>
            <a:prstGeom prst="ellipse">
              <a:avLst/>
            </a:prstGeom>
            <a:noFill/>
            <a:ln w="2540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33" name="Rectangle 15"/>
            <p:cNvSpPr>
              <a:spLocks noChangeArrowheads="1"/>
            </p:cNvSpPr>
            <p:nvPr/>
          </p:nvSpPr>
          <p:spPr bwMode="auto">
            <a:xfrm>
              <a:off x="3280240" y="2244358"/>
              <a:ext cx="1773362" cy="7602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sv-SE" altLang="sv-SE" sz="1200" b="1" dirty="0">
                  <a:solidFill>
                    <a:schemeClr val="bg1"/>
                  </a:solidFill>
                  <a:latin typeface="+mj-lt"/>
                </a:rPr>
                <a:t>MISSBRUK</a:t>
              </a:r>
            </a:p>
            <a:p>
              <a:pPr algn="ctr"/>
              <a:endParaRPr lang="sv-SE" altLang="sv-SE" sz="1200" b="1" dirty="0">
                <a:solidFill>
                  <a:schemeClr val="bg1"/>
                </a:solidFill>
                <a:latin typeface="+mj-lt"/>
              </a:endParaRPr>
            </a:p>
          </p:txBody>
        </p:sp>
      </p:grpSp>
      <p:grpSp>
        <p:nvGrpSpPr>
          <p:cNvPr id="34" name="Group 19"/>
          <p:cNvGrpSpPr>
            <a:grpSpLocks noChangeAspect="1"/>
          </p:cNvGrpSpPr>
          <p:nvPr/>
        </p:nvGrpSpPr>
        <p:grpSpPr bwMode="auto">
          <a:xfrm>
            <a:off x="5255727" y="2872392"/>
            <a:ext cx="1449737" cy="816782"/>
            <a:chOff x="565" y="1621"/>
            <a:chExt cx="960" cy="924"/>
          </a:xfrm>
        </p:grpSpPr>
        <p:sp>
          <p:nvSpPr>
            <p:cNvPr id="35" name="AutoShape 18"/>
            <p:cNvSpPr>
              <a:spLocks noChangeAspect="1" noChangeArrowheads="1" noTextEdit="1"/>
            </p:cNvSpPr>
            <p:nvPr/>
          </p:nvSpPr>
          <p:spPr bwMode="auto">
            <a:xfrm>
              <a:off x="589" y="1627"/>
              <a:ext cx="936" cy="9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36" name="Rectangle 20"/>
            <p:cNvSpPr>
              <a:spLocks noChangeArrowheads="1"/>
            </p:cNvSpPr>
            <p:nvPr/>
          </p:nvSpPr>
          <p:spPr bwMode="auto">
            <a:xfrm>
              <a:off x="589" y="1621"/>
              <a:ext cx="16" cy="1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sv-SE" altLang="sv-SE" sz="825">
                  <a:solidFill>
                    <a:srgbClr val="000000"/>
                  </a:solidFill>
                  <a:latin typeface="+mj-lt"/>
                </a:rPr>
                <a:t> </a:t>
              </a:r>
              <a:endParaRPr lang="sv-SE" altLang="sv-SE" sz="1350">
                <a:latin typeface="+mj-lt"/>
              </a:endParaRPr>
            </a:p>
          </p:txBody>
        </p:sp>
        <p:sp>
          <p:nvSpPr>
            <p:cNvPr id="38" name="Oval 22"/>
            <p:cNvSpPr>
              <a:spLocks noChangeArrowheads="1"/>
            </p:cNvSpPr>
            <p:nvPr/>
          </p:nvSpPr>
          <p:spPr bwMode="auto">
            <a:xfrm>
              <a:off x="597" y="1636"/>
              <a:ext cx="920" cy="900"/>
            </a:xfrm>
            <a:prstGeom prst="ellipse">
              <a:avLst/>
            </a:prstGeom>
            <a:noFill/>
            <a:ln w="2540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v-SE" sz="1350">
                <a:latin typeface="+mj-lt"/>
              </a:endParaRPr>
            </a:p>
          </p:txBody>
        </p:sp>
        <p:sp>
          <p:nvSpPr>
            <p:cNvPr id="39" name="Rectangle 23"/>
            <p:cNvSpPr>
              <a:spLocks noChangeArrowheads="1"/>
            </p:cNvSpPr>
            <p:nvPr/>
          </p:nvSpPr>
          <p:spPr bwMode="auto">
            <a:xfrm>
              <a:off x="565" y="2000"/>
              <a:ext cx="683" cy="1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endParaRPr lang="sv-SE" altLang="sv-SE" sz="900" b="1" dirty="0">
                <a:solidFill>
                  <a:schemeClr val="bg1"/>
                </a:solidFill>
                <a:latin typeface="+mj-lt"/>
              </a:endParaRPr>
            </a:p>
          </p:txBody>
        </p:sp>
      </p:grpSp>
      <p:sp>
        <p:nvSpPr>
          <p:cNvPr id="46" name="Ellips 45"/>
          <p:cNvSpPr/>
          <p:nvPr/>
        </p:nvSpPr>
        <p:spPr>
          <a:xfrm>
            <a:off x="4956722" y="1888532"/>
            <a:ext cx="1697015" cy="1407552"/>
          </a:xfrm>
          <a:prstGeom prst="ellipse">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050" b="1" dirty="0">
                <a:solidFill>
                  <a:schemeClr val="bg1"/>
                </a:solidFill>
              </a:rPr>
              <a:t>ORGANISERAD</a:t>
            </a:r>
          </a:p>
          <a:p>
            <a:pPr algn="ctr"/>
            <a:r>
              <a:rPr lang="sv-SE" sz="1050" b="1" dirty="0">
                <a:solidFill>
                  <a:schemeClr val="bg1"/>
                </a:solidFill>
              </a:rPr>
              <a:t>BROTTSLIGHET</a:t>
            </a:r>
          </a:p>
        </p:txBody>
      </p:sp>
    </p:spTree>
    <p:extLst>
      <p:ext uri="{BB962C8B-B14F-4D97-AF65-F5344CB8AC3E}">
        <p14:creationId xmlns:p14="http://schemas.microsoft.com/office/powerpoint/2010/main" val="43009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62000" y="0"/>
            <a:ext cx="5819992" cy="899995"/>
          </a:xfrm>
        </p:spPr>
        <p:txBody>
          <a:bodyPr/>
          <a:lstStyle/>
          <a:p>
            <a:r>
              <a:rPr lang="sv-SE" dirty="0" smtClean="0"/>
              <a:t>Misskötsamhet</a:t>
            </a:r>
            <a:endParaRPr lang="sv-SE" dirty="0"/>
          </a:p>
        </p:txBody>
      </p:sp>
      <p:sp>
        <p:nvSpPr>
          <p:cNvPr id="3" name="Platshållare för innehåll 2"/>
          <p:cNvSpPr>
            <a:spLocks noGrp="1"/>
          </p:cNvSpPr>
          <p:nvPr>
            <p:ph idx="1"/>
          </p:nvPr>
        </p:nvSpPr>
        <p:spPr>
          <a:xfrm>
            <a:off x="1391648" y="1297326"/>
            <a:ext cx="3780420" cy="4224469"/>
          </a:xfrm>
        </p:spPr>
        <p:txBody>
          <a:bodyPr/>
          <a:lstStyle/>
          <a:p>
            <a:pPr>
              <a:buFont typeface="Arial" panose="020B0604020202020204" pitchFamily="34" charset="0"/>
              <a:buChar char="•"/>
            </a:pPr>
            <a:r>
              <a:rPr lang="sv-SE" sz="1800" dirty="0" smtClean="0"/>
              <a:t>Kollegium</a:t>
            </a:r>
          </a:p>
          <a:p>
            <a:pPr>
              <a:buFont typeface="Arial" panose="020B0604020202020204" pitchFamily="34" charset="0"/>
              <a:buChar char="•"/>
            </a:pPr>
            <a:r>
              <a:rPr lang="sv-SE" sz="1800" dirty="0" smtClean="0"/>
              <a:t>Frivårdens beslutssammanträde eller Övervakningsnämnden</a:t>
            </a:r>
          </a:p>
          <a:p>
            <a:pPr>
              <a:buFont typeface="Arial" panose="020B0604020202020204" pitchFamily="34" charset="0"/>
              <a:buChar char="•"/>
            </a:pPr>
            <a:r>
              <a:rPr lang="sv-SE" sz="1800" dirty="0" smtClean="0"/>
              <a:t>Åtgärder:</a:t>
            </a:r>
          </a:p>
          <a:p>
            <a:pPr lvl="1"/>
            <a:r>
              <a:rPr lang="sv-SE" sz="1400" dirty="0" smtClean="0"/>
              <a:t>Kontaktföreskrift</a:t>
            </a:r>
          </a:p>
          <a:p>
            <a:pPr lvl="1"/>
            <a:r>
              <a:rPr lang="sv-SE" sz="1400" dirty="0" smtClean="0"/>
              <a:t>Geografisk begränsning (e-boja)</a:t>
            </a:r>
          </a:p>
          <a:p>
            <a:pPr lvl="1"/>
            <a:r>
              <a:rPr lang="sv-SE" sz="1400" dirty="0"/>
              <a:t>Ändring/tillägg av </a:t>
            </a:r>
            <a:r>
              <a:rPr lang="sv-SE" sz="1400" dirty="0" smtClean="0"/>
              <a:t>föreskrift</a:t>
            </a:r>
            <a:endParaRPr lang="sv-SE" sz="1400" dirty="0"/>
          </a:p>
          <a:p>
            <a:pPr lvl="1"/>
            <a:r>
              <a:rPr lang="sv-SE" sz="1400" dirty="0" smtClean="0"/>
              <a:t>Varning</a:t>
            </a:r>
          </a:p>
          <a:p>
            <a:pPr lvl="1"/>
            <a:r>
              <a:rPr lang="sv-SE" sz="1400" dirty="0" smtClean="0"/>
              <a:t>Undanröjande(skyddstillsyn)</a:t>
            </a:r>
          </a:p>
          <a:p>
            <a:pPr lvl="1"/>
            <a:r>
              <a:rPr lang="sv-SE" sz="1400" dirty="0" smtClean="0"/>
              <a:t>Förverkande (villkorligt frigiven)</a:t>
            </a:r>
          </a:p>
          <a:p>
            <a:pPr lvl="1"/>
            <a:r>
              <a:rPr lang="sv-SE" sz="1400" dirty="0"/>
              <a:t>Begära omhändertagen</a:t>
            </a:r>
          </a:p>
          <a:p>
            <a:pPr lvl="1"/>
            <a:endParaRPr lang="sv-SE" dirty="0" smtClean="0"/>
          </a:p>
          <a:p>
            <a:endParaRPr lang="sv-SE" dirty="0"/>
          </a:p>
        </p:txBody>
      </p:sp>
      <p:pic>
        <p:nvPicPr>
          <p:cNvPr id="4" name="Bildobjekt 3"/>
          <p:cNvPicPr>
            <a:picLocks noChangeAspect="1"/>
          </p:cNvPicPr>
          <p:nvPr/>
        </p:nvPicPr>
        <p:blipFill rotWithShape="1">
          <a:blip r:embed="rId3">
            <a:grayscl/>
            <a:extLst>
              <a:ext uri="{28A0092B-C50C-407E-A947-70E740481C1C}">
                <a14:useLocalDpi xmlns:a14="http://schemas.microsoft.com/office/drawing/2010/main" val="0"/>
              </a:ext>
            </a:extLst>
          </a:blip>
          <a:srcRect l="12408" t="11913" r="15670" b="17514"/>
          <a:stretch/>
        </p:blipFill>
        <p:spPr>
          <a:xfrm>
            <a:off x="5709014" y="1117307"/>
            <a:ext cx="2416854" cy="3554760"/>
          </a:xfrm>
          <a:prstGeom prst="rect">
            <a:avLst/>
          </a:prstGeom>
        </p:spPr>
      </p:pic>
    </p:spTree>
    <p:extLst>
      <p:ext uri="{BB962C8B-B14F-4D97-AF65-F5344CB8AC3E}">
        <p14:creationId xmlns:p14="http://schemas.microsoft.com/office/powerpoint/2010/main" val="2819504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700" dirty="0"/>
              <a:t>Extern samverkan</a:t>
            </a:r>
            <a:endParaRPr lang="sv-SE" dirty="0"/>
          </a:p>
        </p:txBody>
      </p:sp>
      <p:sp>
        <p:nvSpPr>
          <p:cNvPr id="3" name="Platshållare för innehåll 2"/>
          <p:cNvSpPr>
            <a:spLocks noGrp="1"/>
          </p:cNvSpPr>
          <p:nvPr>
            <p:ph idx="1"/>
          </p:nvPr>
        </p:nvSpPr>
        <p:spPr/>
        <p:txBody>
          <a:bodyPr/>
          <a:lstStyle/>
          <a:p>
            <a:pPr>
              <a:buClr>
                <a:schemeClr val="tx2"/>
              </a:buClr>
              <a:buSzPct val="100000"/>
              <a:buFont typeface="Arial" panose="020B0604020202020204" pitchFamily="34" charset="0"/>
              <a:buChar char="•"/>
            </a:pPr>
            <a:r>
              <a:rPr lang="sv-SE" sz="1350" dirty="0">
                <a:cs typeface="Arial" panose="020B0604020202020204" pitchFamily="34" charset="0"/>
              </a:rPr>
              <a:t>Kriminalvården </a:t>
            </a:r>
            <a:r>
              <a:rPr lang="sv-SE" sz="1350" b="1" dirty="0">
                <a:cs typeface="Arial" panose="020B0604020202020204" pitchFamily="34" charset="0"/>
              </a:rPr>
              <a:t>ska</a:t>
            </a:r>
            <a:r>
              <a:rPr lang="sv-SE" sz="1350" dirty="0">
                <a:cs typeface="Arial" panose="020B0604020202020204" pitchFamily="34" charset="0"/>
              </a:rPr>
              <a:t>, liksom alla andra myndigheter, samverka med myndigheter och andra aktörer.</a:t>
            </a:r>
          </a:p>
          <a:p>
            <a:pPr>
              <a:buClr>
                <a:schemeClr val="tx2"/>
              </a:buClr>
              <a:buSzPct val="100000"/>
              <a:buFont typeface="Arial" panose="020B0604020202020204" pitchFamily="34" charset="0"/>
              <a:buChar char="•"/>
            </a:pPr>
            <a:r>
              <a:rPr lang="sv-SE" sz="1350" dirty="0">
                <a:cs typeface="Arial" panose="020B0604020202020204" pitchFamily="34" charset="0"/>
              </a:rPr>
              <a:t>Att samverka ingår i och hjälper oss i vårt </a:t>
            </a:r>
            <a:r>
              <a:rPr lang="sv-SE" sz="1350" b="1" dirty="0">
                <a:cs typeface="Arial" panose="020B0604020202020204" pitchFamily="34" charset="0"/>
              </a:rPr>
              <a:t>återfallsförebyggande uppdrag</a:t>
            </a:r>
            <a:r>
              <a:rPr lang="sv-SE" sz="1350" dirty="0">
                <a:cs typeface="Arial" panose="020B0604020202020204" pitchFamily="34" charset="0"/>
              </a:rPr>
              <a:t>. Enbart våra egna insatser räcker sällan för våra klienter, vi behöver tillse att de får ta del av de resurser som samhället erbjuder. </a:t>
            </a:r>
          </a:p>
          <a:p>
            <a:pPr>
              <a:buSzPct val="100000"/>
              <a:buFont typeface="Arial" panose="020B0604020202020204" pitchFamily="34" charset="0"/>
              <a:buChar char="•"/>
            </a:pPr>
            <a:r>
              <a:rPr lang="sv-SE" sz="1350" b="1" dirty="0">
                <a:cs typeface="Arial" panose="020B0604020202020204" pitchFamily="34" charset="0"/>
              </a:rPr>
              <a:t>Normaliseringsprincipen</a:t>
            </a:r>
            <a:r>
              <a:rPr lang="sv-SE" sz="1350" dirty="0">
                <a:cs typeface="Arial" panose="020B0604020202020204" pitchFamily="34" charset="0"/>
              </a:rPr>
              <a:t> är utgångspunkten för ansvarsfördelningen mellan Kriminalvården och andra myndigheter. De aktörer i samhället som ansvarar för att tillgodose medborgarnas behov av stöd på olika livsområden har samma ansvar för personer som är dömda för brott.</a:t>
            </a:r>
            <a:r>
              <a:rPr lang="sv-SE" sz="1350" dirty="0">
                <a:solidFill>
                  <a:schemeClr val="tx1"/>
                </a:solidFill>
                <a:cs typeface="Arial" panose="020B0604020202020204" pitchFamily="34" charset="0"/>
              </a:rPr>
              <a:t> </a:t>
            </a:r>
          </a:p>
          <a:p>
            <a:pPr>
              <a:buFont typeface="Arial" panose="020B0604020202020204" pitchFamily="34" charset="0"/>
              <a:buChar char="•"/>
            </a:pPr>
            <a:endParaRPr lang="sv-SE" dirty="0"/>
          </a:p>
        </p:txBody>
      </p:sp>
    </p:spTree>
    <p:extLst>
      <p:ext uri="{BB962C8B-B14F-4D97-AF65-F5344CB8AC3E}">
        <p14:creationId xmlns:p14="http://schemas.microsoft.com/office/powerpoint/2010/main" val="4278566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minalvårdens PPT-mall">
  <a:themeElements>
    <a:clrScheme name="krim_140404">
      <a:dk1>
        <a:sysClr val="windowText" lastClr="000000"/>
      </a:dk1>
      <a:lt1>
        <a:sysClr val="window" lastClr="FFFFFF"/>
      </a:lt1>
      <a:dk2>
        <a:srgbClr val="003D58"/>
      </a:dk2>
      <a:lt2>
        <a:srgbClr val="EECD00"/>
      </a:lt2>
      <a:accent1>
        <a:srgbClr val="D36834"/>
      </a:accent1>
      <a:accent2>
        <a:srgbClr val="108BAF"/>
      </a:accent2>
      <a:accent3>
        <a:srgbClr val="39A188"/>
      </a:accent3>
      <a:accent4>
        <a:srgbClr val="B10021"/>
      </a:accent4>
      <a:accent5>
        <a:srgbClr val="BDBDBD"/>
      </a:accent5>
      <a:accent6>
        <a:srgbClr val="FFDF30"/>
      </a:accent6>
      <a:hlink>
        <a:srgbClr val="A40F2B"/>
      </a:hlink>
      <a:folHlink>
        <a:srgbClr val="F08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Trade Gothic LT"/>
          </a:defRPr>
        </a:defPPr>
      </a:lstStyle>
    </a:txDef>
  </a:objectDefaults>
  <a:extraClrSchemeLst/>
  <a:extLst>
    <a:ext uri="{05A4C25C-085E-4340-85A3-A5531E510DB2}">
      <thm15:themeFamily xmlns:thm15="http://schemas.microsoft.com/office/thememl/2012/main" name="KRIM Cirkel Widescreen.potx" id="{79626B34-29C3-44C1-8FFC-4F22207E86D3}" vid="{B4CC77D2-F73A-4587-833E-7AA1680CE52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KRIM Cirkel Widescreen</Template>
  <TotalTime>673</TotalTime>
  <Words>1221</Words>
  <Application>Microsoft Office PowerPoint</Application>
  <PresentationFormat>Bildspel på skärmen (16:10)</PresentationFormat>
  <Paragraphs>157</Paragraphs>
  <Slides>11</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Arial</vt:lpstr>
      <vt:lpstr>Calibri</vt:lpstr>
      <vt:lpstr>Lucida Grande</vt:lpstr>
      <vt:lpstr>Times New Roman</vt:lpstr>
      <vt:lpstr>Trade Gothic LT</vt:lpstr>
      <vt:lpstr>Trade Gothic LT Std Bold No. 2</vt:lpstr>
      <vt:lpstr>Kriminalvårdens PPT-mall</vt:lpstr>
      <vt:lpstr> Vi bryter den onda cirkeln  En presentation om frivården</vt:lpstr>
      <vt:lpstr>   Kriminalvårdens kärnverksamhet</vt:lpstr>
      <vt:lpstr>Kriminalvårdspåföljder och verkställighetsformer</vt:lpstr>
      <vt:lpstr>Frivård äger  rum i samhället.</vt:lpstr>
      <vt:lpstr>   RBM Risk-Behov-Mottaglighet</vt:lpstr>
      <vt:lpstr>RBM-baserat frivårdsarbete </vt:lpstr>
      <vt:lpstr>Kriminalvårdens behandlingsprogram</vt:lpstr>
      <vt:lpstr>Misskötsamhet</vt:lpstr>
      <vt:lpstr>Extern samverkan</vt:lpstr>
      <vt:lpstr>Barnperspektivet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bryter den onda cirkeln  En presentation om frivården</dc:title>
  <dc:creator>Rönnberg Isabell - F Västerås</dc:creator>
  <cp:lastModifiedBy>Rönnberg Isabell - F Västerås</cp:lastModifiedBy>
  <cp:revision>33</cp:revision>
  <dcterms:created xsi:type="dcterms:W3CDTF">2025-01-21T12:11:08Z</dcterms:created>
  <dcterms:modified xsi:type="dcterms:W3CDTF">2025-01-24T13:29:10Z</dcterms:modified>
</cp:coreProperties>
</file>