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0" r:id="rId2"/>
    <p:sldMasterId id="2147483664" r:id="rId3"/>
  </p:sldMasterIdLst>
  <p:notesMasterIdLst>
    <p:notesMasterId r:id="rId15"/>
  </p:notesMasterIdLst>
  <p:sldIdLst>
    <p:sldId id="303" r:id="rId4"/>
    <p:sldId id="515" r:id="rId5"/>
    <p:sldId id="506" r:id="rId6"/>
    <p:sldId id="380" r:id="rId7"/>
    <p:sldId id="504" r:id="rId8"/>
    <p:sldId id="517" r:id="rId9"/>
    <p:sldId id="511" r:id="rId10"/>
    <p:sldId id="533" r:id="rId11"/>
    <p:sldId id="503" r:id="rId12"/>
    <p:sldId id="532" r:id="rId13"/>
    <p:sldId id="338" r:id="rId14"/>
  </p:sldIdLst>
  <p:sldSz cx="9144000" cy="5143500" type="screen16x9"/>
  <p:notesSz cx="6797675" cy="9926638"/>
  <p:defaultTextStyle>
    <a:defPPr>
      <a:defRPr lang="da-DK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ndqvist, Åsa-Lena" initials="LÅ" lastIdx="3" clrIdx="0">
    <p:extLst>
      <p:ext uri="{19B8F6BF-5375-455C-9EA6-DF929625EA0E}">
        <p15:presenceInfo xmlns:p15="http://schemas.microsoft.com/office/powerpoint/2012/main" userId="S::asa-lena.lundqvist@vasteras.se::0fcb9d53-e96f-488b-b94f-83ecd7f54860" providerId="AD"/>
      </p:ext>
    </p:extLst>
  </p:cmAuthor>
  <p:cmAuthor id="2" name="Nordberg, Rickard" initials="NR" lastIdx="9" clrIdx="1">
    <p:extLst>
      <p:ext uri="{19B8F6BF-5375-455C-9EA6-DF929625EA0E}">
        <p15:presenceInfo xmlns:p15="http://schemas.microsoft.com/office/powerpoint/2012/main" userId="S::rickard.nordberg@vasteras.se::50b0863e-07f6-431f-b241-940ca7be57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54061"/>
    <a:srgbClr val="003056"/>
    <a:srgbClr val="ADE0EE"/>
    <a:srgbClr val="D31245"/>
    <a:srgbClr val="EBF4DC"/>
    <a:srgbClr val="F0F7E5"/>
    <a:srgbClr val="CFE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47049" autoAdjust="0"/>
  </p:normalViewPr>
  <p:slideViewPr>
    <p:cSldViewPr snapToGrid="0">
      <p:cViewPr varScale="1">
        <p:scale>
          <a:sx n="58" d="100"/>
          <a:sy n="58" d="100"/>
        </p:scale>
        <p:origin x="1756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3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EC7F-EE60-4524-A8C8-C9063E8C480F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C0C31-E91C-49D0-8DCF-747F7D59F0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95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Samordningsförbundet (Beatrice) lämnat över:</a:t>
            </a:r>
          </a:p>
          <a:p>
            <a:r>
              <a:rPr lang="sv-SE" dirty="0"/>
              <a:t>Eva börjar med presentationen av sig själv, sedan Satu och Andreas. Fullständiga titlar och namn.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sz="1200" dirty="0"/>
          </a:p>
          <a:p>
            <a:pPr algn="l"/>
            <a:r>
              <a:rPr lang="sv-SE" sz="1200" dirty="0"/>
              <a:t>Lösningsfokuserad metodik och förhållningssätt</a:t>
            </a:r>
          </a:p>
          <a:p>
            <a:pPr algn="l"/>
            <a:r>
              <a:rPr lang="sv-SE" sz="1200" dirty="0"/>
              <a:t>BIP</a:t>
            </a:r>
          </a:p>
          <a:p>
            <a:pPr algn="l"/>
            <a:r>
              <a:rPr lang="sv-SE" sz="1200" dirty="0"/>
              <a:t>Flexibla och snabba att ställa om: kan komma ett uppdrag från politiken…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432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Vem minns när stadshuset såg ut så här?</a:t>
            </a:r>
            <a:br>
              <a:rPr lang="sv-SE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</a:br>
            <a:r>
              <a:rPr lang="sv-SE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Byggandet började redan 1953 men det tog tio år innan huset stod klart,</a:t>
            </a:r>
            <a:br>
              <a:rPr lang="sv-SE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</a:br>
            <a:r>
              <a:rPr lang="sv-SE" b="0" i="0" dirty="0"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inte minst för att man upptäckte resterna av det gamla dominikanerklostret under marken. </a:t>
            </a:r>
          </a:p>
          <a:p>
            <a:endParaRPr lang="sv-S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Under åren 1954–1958 flyttade stora delar av den kommunala administrationen in i de nya lokalerna,</a:t>
            </a:r>
            <a:b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men samtidigt fortsatte byggandet och i början av 1958 stod den fyrkantiga borggården och den 65 meter höga tornbyggnaden färdig. </a:t>
            </a:r>
            <a:b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sv-S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tornet byggdes ett klockspel som består av 47 klockor och är idag Sveriges största.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 finns AME på Ingenjör </a:t>
            </a:r>
            <a:r>
              <a:rPr lang="sv-S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Bååths</a:t>
            </a:r>
            <a:r>
              <a:rPr lang="sv-S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gata 47, Mimerkvarteret, där främst Jobbcentrum och delar av Arbetsrehabiliteringen finns. Övriga insatser spridda i staden. Utvecklingscentrum flera verksamheter spridda men också en del samlade i Eskaderhuset. Ni får veta mer om det framöver i presentationen.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12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Kanske lägga till här hur många vi haft inskrivna under förra året på hela AME?</a:t>
            </a:r>
          </a:p>
          <a:p>
            <a:endParaRPr lang="sv-SE" dirty="0"/>
          </a:p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bg1"/>
                </a:solidFill>
              </a:rPr>
              <a:t>ANTAL ARBETSSÖKANDE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700-800 personer inskrivna/månad och i snitt 2 000 arbetssökande/per år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1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sv-SE" sz="1200" dirty="0">
                <a:solidFill>
                  <a:prstClr val="white"/>
                </a:solidFill>
              </a:rPr>
              <a:t>HUVUDUPPDRAGET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200" dirty="0">
                <a:solidFill>
                  <a:prstClr val="white"/>
                </a:solidFill>
              </a:rPr>
              <a:t>Minska Arbetslöshet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200" dirty="0">
                <a:solidFill>
                  <a:prstClr val="white"/>
                </a:solidFill>
              </a:rPr>
              <a:t>Minska antal hushåll på försörjningsstöd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200" dirty="0">
                <a:solidFill>
                  <a:prstClr val="white"/>
                </a:solidFill>
              </a:rPr>
              <a:t>Bidra till kompetensutveckling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200" dirty="0">
                <a:solidFill>
                  <a:prstClr val="white"/>
                </a:solidFill>
              </a:rPr>
              <a:t>Bidra till kompetensförsörjningen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200" dirty="0">
                <a:solidFill>
                  <a:prstClr val="white"/>
                </a:solidFill>
              </a:rPr>
              <a:t>Minska utanförskapet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605-6D69-4A1C-9526-A15BEF770A14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0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18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000" dirty="0"/>
              <a:t>Står långt ifrån arbetet eller studier. </a:t>
            </a:r>
          </a:p>
          <a:p>
            <a:pPr algn="l"/>
            <a:endParaRPr lang="sv-SE" sz="10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ARBETSPRÖVNING</a:t>
            </a:r>
            <a:r>
              <a:rPr lang="sv-SE" sz="1000" dirty="0"/>
              <a:t> från i huvudsak AF och de som är långtidsinskrivna inom JOB och från EB för att pröva arbetsförmågan</a:t>
            </a:r>
          </a:p>
          <a:p>
            <a:pPr lvl="0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FRISKVÅRD:</a:t>
            </a:r>
            <a:r>
              <a:rPr lang="sv-SE" sz="1000" dirty="0"/>
              <a:t> Riktar sig till alla som är inskrivna inom Arbetsmarknad. </a:t>
            </a:r>
          </a:p>
          <a:p>
            <a:pPr lvl="0" algn="l"/>
            <a:r>
              <a:rPr lang="sv-SE" sz="1000" dirty="0"/>
              <a:t>     Har till uppgift att öka hälsa och välbefinnande fysiskt, psykiskt och socialt. </a:t>
            </a:r>
          </a:p>
          <a:p>
            <a:pPr lvl="0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SPIRA: </a:t>
            </a:r>
            <a:r>
              <a:rPr lang="sv-SE" sz="1000" b="0" dirty="0"/>
              <a:t>Ett tidigare projekt </a:t>
            </a:r>
            <a:r>
              <a:rPr lang="sv-SE" sz="1000" dirty="0"/>
              <a:t>finansierat av Samordnings förbundet</a:t>
            </a:r>
          </a:p>
          <a:p>
            <a:pPr lvl="0"/>
            <a:r>
              <a:rPr lang="sv-SE" sz="1000" dirty="0"/>
              <a:t>Ungdomar och unga vuxna 19-29 år med funktionsnedsättning som vill prova arbete eller studier</a:t>
            </a:r>
          </a:p>
          <a:p>
            <a:pPr lvl="0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KRAMI: </a:t>
            </a:r>
            <a:r>
              <a:rPr lang="sv-SE" sz="1000" dirty="0"/>
              <a:t>Arbetslivsinriktad rehabilitering för personer som fyllt 18 år som pga. av kriminalitet och eventuellt missbruk har svårt att komma ut på arbetsmarknaden. </a:t>
            </a:r>
          </a:p>
          <a:p>
            <a:pPr lvl="0" algn="l"/>
            <a:r>
              <a:rPr lang="sv-SE" sz="1000" dirty="0"/>
              <a:t>    Samverkan med AF och Kriminalvården.</a:t>
            </a:r>
          </a:p>
          <a:p>
            <a:pPr lvl="0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CHANGE 2 CHANGE</a:t>
            </a:r>
            <a:r>
              <a:rPr lang="sv-SE" sz="1000" dirty="0"/>
              <a:t>: Riktar sig till </a:t>
            </a:r>
            <a:r>
              <a:rPr lang="sv-SE" sz="1000" b="0" dirty="0"/>
              <a:t>unga</a:t>
            </a:r>
            <a:r>
              <a:rPr lang="sv-SE" sz="1000" dirty="0"/>
              <a:t> vuxna i åldern 18-25 år som står långt ifrån eller utanför samhällets system. </a:t>
            </a:r>
            <a:endParaRPr lang="sv-SE" sz="1000" dirty="0">
              <a:solidFill>
                <a:schemeClr val="tx1"/>
              </a:solidFill>
            </a:endParaRPr>
          </a:p>
          <a:p>
            <a:pPr lvl="0" algn="l"/>
            <a:r>
              <a:rPr lang="sv-SE" sz="1000" dirty="0"/>
              <a:t>    Syftet är att stärka unga vuxna  i utanförskap på vägen mot arbetare eller studerar.</a:t>
            </a:r>
          </a:p>
          <a:p>
            <a:pPr lvl="0" algn="l"/>
            <a:r>
              <a:rPr lang="sv-SE" sz="1000" dirty="0"/>
              <a:t>    Deltagandet är frivilligt men bygger på att individen  vill skapa en förändring.</a:t>
            </a:r>
          </a:p>
          <a:p>
            <a:pPr lvl="0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SAMORDNINGSTEAMET:</a:t>
            </a:r>
            <a:r>
              <a:rPr lang="sv-SE" sz="1000" dirty="0"/>
              <a:t> Samordnat stöd i en arbetslivsinriktad rehabiliteringsplanering för personer med behov av samordnat stöd. </a:t>
            </a:r>
          </a:p>
          <a:p>
            <a:pPr lvl="0" algn="l"/>
            <a:r>
              <a:rPr lang="sv-SE" sz="1000" dirty="0"/>
              <a:t>     Finansieras av Samordnings förbundet.</a:t>
            </a:r>
          </a:p>
          <a:p>
            <a:pPr lvl="0" algn="l"/>
            <a:endParaRPr lang="sv-SE" sz="10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b="1" dirty="0"/>
              <a:t>ATLAS: </a:t>
            </a:r>
            <a:r>
              <a:rPr lang="sv-SE" sz="1000" b="0" dirty="0"/>
              <a:t>Ungdomar 16-25</a:t>
            </a:r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dirty="0"/>
          </a:p>
          <a:p>
            <a:pPr algn="l"/>
            <a:endParaRPr lang="sv-SE" sz="1200" dirty="0"/>
          </a:p>
          <a:p>
            <a:pPr algn="l"/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80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Antal anställda på JC: 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Kartläggning i samverkan med EB och AF: </a:t>
            </a:r>
            <a:r>
              <a:rPr kumimoji="0" lang="sv-SE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av vägarna in till AME</a:t>
            </a:r>
          </a:p>
          <a:p>
            <a:pPr marL="0" marR="0" lvl="0" indent="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personal (2 heltid, 3 halvtid)7 platser för start av kartläggning/vecka. Kartlägger tillsammans med EB och på uppdrag till AF. Bakgrund: personer hamnade i fel insats. Syfte: motverka rundgång, hitta fungerande planering framåt. Anvisningar: drygt 50% till AME (arbetsträning/prövning, Jobbplanering, spira, Sot, Atlas). Resterande till studier (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Sfi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vården, AF insats, insatser inom LSS mm. Framgångsfaktorer: bra samarbete med EB och AF, personer hamnar rätt från början, motverkar rundgång</a:t>
            </a:r>
          </a:p>
          <a:p>
            <a:pPr marL="0" marR="0" lvl="0" indent="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Jobbplanering: </a:t>
            </a: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Deltagarna kommer via EB eller AF</a:t>
            </a: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Jobbsökeri aktiviteter, individuell planering, praktik mm. </a:t>
            </a: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Språkaktiviteter – suggestopedi (metod, dialoger, sång, karaktärer – en metod som ger snabb inlärning i svenska på grundnivå), föreläsningar på lätt svenska och ”Kom och språka” – typ språkcafé </a:t>
            </a: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stöd till minoritetsgruppen romer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Arbetsmarknadsanställningar (BEA) 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1-2 år</a:t>
            </a:r>
            <a:endParaRPr lang="sv-SE" sz="800" b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Välfärdsjobb från EB (Nystartsjobb/</a:t>
            </a:r>
            <a:r>
              <a:rPr lang="sv-SE" sz="800" dirty="0" err="1">
                <a:solidFill>
                  <a:srgbClr val="000000"/>
                </a:solidFill>
              </a:rPr>
              <a:t>introanst</a:t>
            </a:r>
            <a:r>
              <a:rPr lang="sv-SE" sz="800" dirty="0">
                <a:solidFill>
                  <a:srgbClr val="000000"/>
                </a:solidFill>
              </a:rPr>
              <a:t>) </a:t>
            </a:r>
            <a:r>
              <a:rPr lang="sv-SE" sz="800" dirty="0" err="1">
                <a:solidFill>
                  <a:srgbClr val="000000"/>
                </a:solidFill>
              </a:rPr>
              <a:t>prio</a:t>
            </a:r>
            <a:r>
              <a:rPr lang="sv-SE" sz="800" dirty="0">
                <a:solidFill>
                  <a:srgbClr val="000000"/>
                </a:solidFill>
              </a:rPr>
              <a:t> grupper	110 platser – inom staden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Introduktionsanställningar via AF			35 platser – inom staden</a:t>
            </a: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 </a:t>
            </a:r>
            <a:r>
              <a:rPr lang="sv-SE" sz="800" dirty="0">
                <a:solidFill>
                  <a:srgbClr val="000000"/>
                </a:solidFill>
                <a:latin typeface="Calibri"/>
              </a:rPr>
              <a:t>- 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Offentligt skyddad anställning från AF	     	            65 </a:t>
            </a:r>
            <a:r>
              <a:rPr lang="sv-SE" sz="800" dirty="0">
                <a:solidFill>
                  <a:srgbClr val="000000"/>
                </a:solidFill>
                <a:latin typeface="Calibri"/>
              </a:rPr>
              <a:t>platser - AME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Trygghetsanställda AF		                                                38 </a:t>
            </a:r>
            <a:r>
              <a:rPr lang="sv-SE" sz="800" dirty="0">
                <a:solidFill>
                  <a:srgbClr val="000000"/>
                </a:solidFill>
                <a:latin typeface="Calibri"/>
              </a:rPr>
              <a:t>platser - AME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Totalt 248 platser på heltid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v-SE" sz="800" b="1" dirty="0">
                <a:solidFill>
                  <a:srgbClr val="000000"/>
                </a:solidFill>
              </a:rPr>
              <a:t>Företagsgruppen: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Extern praktik – olika syften: mot jobb, skaffa referenser mm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Jobbspår: interna o externa. Internt ofta ihop med validering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Validering OCN </a:t>
            </a:r>
            <a:r>
              <a:rPr lang="sv-SE" sz="800" dirty="0" err="1">
                <a:solidFill>
                  <a:srgbClr val="000000"/>
                </a:solidFill>
              </a:rPr>
              <a:t>Open</a:t>
            </a:r>
            <a:r>
              <a:rPr lang="sv-SE" sz="800" dirty="0">
                <a:solidFill>
                  <a:srgbClr val="000000"/>
                </a:solidFill>
              </a:rPr>
              <a:t> College </a:t>
            </a:r>
            <a:r>
              <a:rPr lang="sv-SE" sz="800" dirty="0" err="1">
                <a:solidFill>
                  <a:srgbClr val="000000"/>
                </a:solidFill>
              </a:rPr>
              <a:t>Network</a:t>
            </a:r>
            <a:r>
              <a:rPr lang="sv-SE" sz="800" dirty="0">
                <a:solidFill>
                  <a:srgbClr val="000000"/>
                </a:solidFill>
              </a:rPr>
              <a:t>, Nordisk valideringsforum – Program tex Utemiljö Bas, Arbete i Café, Lokalvård, Restaurangbiträde o kock</a:t>
            </a:r>
          </a:p>
          <a:p>
            <a:pPr marL="285750" marR="0" lvl="0" indent="-28575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800" dirty="0">
                <a:solidFill>
                  <a:srgbClr val="000000"/>
                </a:solidFill>
              </a:rPr>
              <a:t>Delta i företagsnätverk, ordna t ex Jobbchansen, företagsträffar</a:t>
            </a:r>
          </a:p>
          <a:p>
            <a:pPr marL="285750" marR="0" lvl="0" indent="-28575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800" dirty="0">
                <a:solidFill>
                  <a:srgbClr val="000000"/>
                </a:solidFill>
              </a:rPr>
              <a:t>Samarbete med upphandlingsenheten </a:t>
            </a:r>
            <a:r>
              <a:rPr lang="sv-SE" sz="800" dirty="0" err="1">
                <a:solidFill>
                  <a:srgbClr val="000000"/>
                </a:solidFill>
              </a:rPr>
              <a:t>ang</a:t>
            </a:r>
            <a:r>
              <a:rPr lang="sv-SE" sz="800" dirty="0">
                <a:solidFill>
                  <a:srgbClr val="000000"/>
                </a:solidFill>
              </a:rPr>
              <a:t> upphandlade företag  där sociala krav ingår tex att ta emot praktikanter</a:t>
            </a:r>
            <a:endParaRPr lang="sv-SE" sz="800" b="1" dirty="0">
              <a:solidFill>
                <a:srgbClr val="000000"/>
              </a:solidFill>
            </a:endParaRPr>
          </a:p>
          <a:p>
            <a:pPr marL="285750" marR="0" lvl="0" indent="-28575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v-SE" sz="800" b="1" dirty="0">
                <a:solidFill>
                  <a:srgbClr val="000000"/>
                </a:solidFill>
              </a:rPr>
              <a:t>UNGDOMSINSATSER: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sz="800" dirty="0">
                <a:solidFill>
                  <a:srgbClr val="000000"/>
                </a:solidFill>
              </a:rPr>
              <a:t>Rekryteringsplatser (ung) 50% studier, 50% arbete inom </a:t>
            </a:r>
            <a:r>
              <a:rPr lang="sv-SE" sz="800" dirty="0" err="1">
                <a:solidFill>
                  <a:srgbClr val="000000"/>
                </a:solidFill>
              </a:rPr>
              <a:t>Vås</a:t>
            </a:r>
            <a:r>
              <a:rPr lang="sv-SE" sz="800" dirty="0">
                <a:solidFill>
                  <a:srgbClr val="000000"/>
                </a:solidFill>
              </a:rPr>
              <a:t> Stad 20 platser på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b="0" dirty="0">
                <a:solidFill>
                  <a:srgbClr val="000000"/>
                </a:solidFill>
              </a:rPr>
              <a:t>FERIEPRAKTIK</a:t>
            </a:r>
            <a:r>
              <a:rPr lang="sv-SE" sz="800" b="1" dirty="0">
                <a:solidFill>
                  <a:srgbClr val="000000"/>
                </a:solidFill>
              </a:rPr>
              <a:t> </a:t>
            </a:r>
            <a:r>
              <a:rPr lang="sv-SE" sz="800" dirty="0">
                <a:solidFill>
                  <a:srgbClr val="000000"/>
                </a:solidFill>
              </a:rPr>
              <a:t> i snitt 700 ungdomar per säsong (</a:t>
            </a:r>
            <a:r>
              <a:rPr lang="sv-SE" sz="800" dirty="0" err="1">
                <a:solidFill>
                  <a:srgbClr val="000000"/>
                </a:solidFill>
              </a:rPr>
              <a:t>inkl</a:t>
            </a:r>
            <a:r>
              <a:rPr lang="sv-SE" sz="800" dirty="0">
                <a:solidFill>
                  <a:srgbClr val="000000"/>
                </a:solidFill>
              </a:rPr>
              <a:t> Allegro)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dirty="0">
                <a:solidFill>
                  <a:srgbClr val="000000"/>
                </a:solidFill>
              </a:rPr>
              <a:t>Västerås </a:t>
            </a:r>
            <a:r>
              <a:rPr lang="sv-SE" sz="800" dirty="0" err="1">
                <a:solidFill>
                  <a:srgbClr val="000000"/>
                </a:solidFill>
              </a:rPr>
              <a:t>ungdomsentréprenör</a:t>
            </a:r>
            <a:r>
              <a:rPr lang="sv-SE" sz="800" dirty="0">
                <a:solidFill>
                  <a:srgbClr val="000000"/>
                </a:solidFill>
              </a:rPr>
              <a:t> 40 platser</a:t>
            </a:r>
            <a:endParaRPr lang="sv-SE" sz="8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b="1" dirty="0">
                <a:solidFill>
                  <a:srgbClr val="000000"/>
                </a:solidFill>
              </a:rPr>
              <a:t>BUDGET OCH SKULDRÅDGIVNING </a:t>
            </a:r>
            <a:r>
              <a:rPr lang="sv-SE" sz="800" dirty="0">
                <a:solidFill>
                  <a:srgbClr val="000000"/>
                </a:solidFill>
              </a:rPr>
              <a:t>– </a:t>
            </a:r>
            <a:br>
              <a:rPr lang="sv-SE" sz="800" dirty="0">
                <a:solidFill>
                  <a:srgbClr val="000000"/>
                </a:solidFill>
              </a:rPr>
            </a:br>
            <a:r>
              <a:rPr lang="sv-SE" sz="800" dirty="0">
                <a:solidFill>
                  <a:srgbClr val="000000"/>
                </a:solidFill>
              </a:rPr>
              <a:t>har i snitt 600-700 pågående ärenden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62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E723-331F-AC4C-79F5-BA4C3521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55D69F2-3453-99D3-565F-888094A00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5C0920D-A5FA-C02F-7AAF-D907DFC66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1000" b="1" dirty="0">
                <a:solidFill>
                  <a:schemeClr val="tx1"/>
                </a:solidFill>
                <a:latin typeface="+mn-lt"/>
              </a:rPr>
              <a:t>Utvecklingscentrum</a:t>
            </a:r>
          </a:p>
          <a:p>
            <a:pPr algn="l"/>
            <a:endParaRPr lang="sv-SE" sz="1000" b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sv-SE" sz="1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sv-SE" sz="1000" dirty="0">
                <a:solidFill>
                  <a:schemeClr val="tx1"/>
                </a:solidFill>
                <a:latin typeface="+mn-lt"/>
              </a:rPr>
              <a:t>Enhetschef Ulrika Holmer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latin typeface="+mn-lt"/>
              </a:rPr>
              <a:t>Arbetsledare i respektive verksamhet leder och handleder det dagliga arbetet. Konsulent följer hela deltagarprocessen.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latin typeface="+mn-lt"/>
              </a:rPr>
              <a:t>Gemensamma uppföljningar. Vad fungerar? Vad behöver bli bättre? Vad kan deltagaren utveckla?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latin typeface="+mn-lt"/>
              </a:rPr>
              <a:t>Vi som arbetar med deltagaren vill att personen ska lyckas. Anpassa arbetstider och arbetsuppgifter utifrån deltagarens behov och förutsättningar. 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sv-SE" sz="1000" dirty="0">
                <a:solidFill>
                  <a:schemeClr val="tx1"/>
                </a:solidFill>
                <a:latin typeface="+mn-lt"/>
              </a:rPr>
              <a:t>Kan börja i låg omfattning vad gäller arbetstider för att successivt utöka. Trygg och tillåtande miljö för att få ökat självförtroende. </a:t>
            </a:r>
          </a:p>
          <a:p>
            <a:pPr algn="l"/>
            <a:endParaRPr lang="sv-SE" sz="1000" dirty="0">
              <a:latin typeface="+mn-lt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B44934-6CE4-70AB-3D34-8FE2EADBA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4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Individen i fokus och dennes process mot egen försörjning. Vi arbetar tillsammans inom AME för att hjälpa individen framåt i sin process.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C0C31-E91C-49D0-8DCF-747F7D59F06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69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22400"/>
            <a:ext cx="8229601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14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7599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7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22400"/>
            <a:ext cx="8229601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495016"/>
            <a:ext cx="3600000" cy="246209"/>
          </a:xfrm>
          <a:prstGeom prst="rect">
            <a:avLst/>
          </a:prstGeom>
          <a:noFill/>
        </p:spPr>
        <p:txBody>
          <a:bodyPr wrap="square" lIns="91428" tIns="45714" rIns="91428" bIns="45714" rtlCol="0" anchor="b">
            <a:spAutoFit/>
          </a:bodyPr>
          <a:lstStyle/>
          <a:p>
            <a:pPr algn="r">
              <a:defRPr/>
            </a:pPr>
            <a:r>
              <a:rPr lang="da-DK" sz="1000">
                <a:solidFill>
                  <a:srgbClr val="254061"/>
                </a:solidFill>
              </a:rPr>
              <a:t>Stadsledningskontoret / 2016-06-21</a:t>
            </a:r>
            <a:endParaRPr lang="da-DK" sz="1000" dirty="0">
              <a:solidFill>
                <a:srgbClr val="25406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14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7599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6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 txBox="1"/>
          <p:nvPr userDrawn="1"/>
        </p:nvSpPr>
        <p:spPr>
          <a:xfrm>
            <a:off x="896128" y="2219799"/>
            <a:ext cx="60012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r>
              <a:rPr lang="da-DK" sz="3600" dirty="0">
                <a:solidFill>
                  <a:srgbClr val="254061"/>
                </a:solidFill>
              </a:rPr>
              <a:t>Kommunikation utan gränser</a:t>
            </a:r>
          </a:p>
        </p:txBody>
      </p:sp>
      <p:sp>
        <p:nvSpPr>
          <p:cNvPr id="3" name="Underrubrik"/>
          <p:cNvSpPr txBox="1"/>
          <p:nvPr userDrawn="1"/>
        </p:nvSpPr>
        <p:spPr>
          <a:xfrm>
            <a:off x="1346404" y="2707208"/>
            <a:ext cx="60012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endParaRPr lang="da-DK" sz="2400" dirty="0">
              <a:solidFill>
                <a:srgbClr val="25406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6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22400"/>
            <a:ext cx="8229601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495016"/>
            <a:ext cx="3600000" cy="246209"/>
          </a:xfrm>
          <a:prstGeom prst="rect">
            <a:avLst/>
          </a:prstGeom>
          <a:noFill/>
        </p:spPr>
        <p:txBody>
          <a:bodyPr wrap="square" lIns="91428" tIns="45714" rIns="91428" bIns="45714" rtlCol="0" anchor="b">
            <a:spAutoFit/>
          </a:bodyPr>
          <a:lstStyle/>
          <a:p>
            <a:pPr algn="r">
              <a:defRPr/>
            </a:pPr>
            <a:r>
              <a:rPr lang="da-DK" sz="1000">
                <a:solidFill>
                  <a:srgbClr val="254061"/>
                </a:solidFill>
              </a:rPr>
              <a:t>Stadsledningskontoret / 2016-06-21</a:t>
            </a:r>
            <a:endParaRPr lang="da-DK" sz="1000" dirty="0">
              <a:solidFill>
                <a:srgbClr val="25406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14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7599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6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 txBox="1"/>
          <p:nvPr userDrawn="1"/>
        </p:nvSpPr>
        <p:spPr>
          <a:xfrm>
            <a:off x="896128" y="2219799"/>
            <a:ext cx="60012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r>
              <a:rPr lang="da-DK" sz="3600" dirty="0">
                <a:solidFill>
                  <a:srgbClr val="254061"/>
                </a:solidFill>
              </a:rPr>
              <a:t>Kommunikation utan gränser</a:t>
            </a:r>
          </a:p>
        </p:txBody>
      </p:sp>
      <p:sp>
        <p:nvSpPr>
          <p:cNvPr id="3" name="Underrubrik"/>
          <p:cNvSpPr txBox="1"/>
          <p:nvPr userDrawn="1"/>
        </p:nvSpPr>
        <p:spPr>
          <a:xfrm>
            <a:off x="1346404" y="2707208"/>
            <a:ext cx="60012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endParaRPr lang="da-DK" sz="2400" dirty="0">
              <a:solidFill>
                <a:srgbClr val="25406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664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17" y="122400"/>
            <a:ext cx="8229601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14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7599" y="1198800"/>
            <a:ext cx="4039201" cy="33948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>
                <a:solidFill>
                  <a:srgbClr val="254061"/>
                </a:solidFill>
              </a:defRPr>
            </a:lvl1pPr>
            <a:lvl2pPr marL="514217" indent="-17140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830" indent="-17140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635" indent="-17140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7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 txBox="1"/>
          <p:nvPr userDrawn="1"/>
        </p:nvSpPr>
        <p:spPr>
          <a:xfrm>
            <a:off x="896128" y="2219799"/>
            <a:ext cx="60012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r>
              <a:rPr lang="da-DK" sz="3600" dirty="0">
                <a:solidFill>
                  <a:srgbClr val="254061"/>
                </a:solidFill>
              </a:rPr>
              <a:t>Kommunikation utan gränser</a:t>
            </a:r>
          </a:p>
        </p:txBody>
      </p:sp>
      <p:sp>
        <p:nvSpPr>
          <p:cNvPr id="3" name="Underrubrik"/>
          <p:cNvSpPr txBox="1"/>
          <p:nvPr userDrawn="1"/>
        </p:nvSpPr>
        <p:spPr>
          <a:xfrm>
            <a:off x="1346404" y="2707208"/>
            <a:ext cx="60012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/>
            <a:endParaRPr lang="da-DK" sz="2400" dirty="0">
              <a:solidFill>
                <a:srgbClr val="25406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26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V-S_presentation_ppt-skiss_ORG-19 kopiera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50"/>
          <a:stretch/>
        </p:blipFill>
        <p:spPr>
          <a:xfrm>
            <a:off x="5" y="0"/>
            <a:ext cx="324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4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5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8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3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7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V-S_presentation_ppt-skiss_ORG-19 kopiera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50"/>
          <a:stretch/>
        </p:blipFill>
        <p:spPr>
          <a:xfrm>
            <a:off x="5" y="0"/>
            <a:ext cx="324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4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5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8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3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7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V-S_presentation_ppt-skiss_ORG-19 kopiera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50"/>
          <a:stretch/>
        </p:blipFill>
        <p:spPr>
          <a:xfrm>
            <a:off x="5" y="0"/>
            <a:ext cx="324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7" indent="-171407" algn="l" defTabSz="685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4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5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6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8" indent="-171407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8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6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3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7" algn="l" defTabSz="6856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V-S_presentation_ppt-skiss_ORG-1 kopie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97" cy="5143500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1411113" y="3443112"/>
            <a:ext cx="6321778" cy="0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404058" y="2626903"/>
            <a:ext cx="6335888" cy="67709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sv-SE" sz="3800" dirty="0">
                <a:solidFill>
                  <a:prstClr val="white"/>
                </a:solidFill>
              </a:rPr>
              <a:t>Arbetsmarknadsenheterna</a:t>
            </a:r>
          </a:p>
        </p:txBody>
      </p:sp>
      <p:sp>
        <p:nvSpPr>
          <p:cNvPr id="10" name="Rektangel 9"/>
          <p:cNvSpPr/>
          <p:nvPr/>
        </p:nvSpPr>
        <p:spPr>
          <a:xfrm>
            <a:off x="1404058" y="3444576"/>
            <a:ext cx="6335888" cy="372538"/>
          </a:xfrm>
          <a:prstGeom prst="rect">
            <a:avLst/>
          </a:prstGeom>
        </p:spPr>
        <p:txBody>
          <a:bodyPr wrap="square" lIns="91428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800" b="1">
                <a:solidFill>
                  <a:schemeClr val="bg1"/>
                </a:solidFill>
              </a:rPr>
              <a:t>AME</a:t>
            </a:r>
            <a:r>
              <a:rPr lang="sv-SE" sz="1800">
                <a:solidFill>
                  <a:schemeClr val="bg1"/>
                </a:solidFill>
              </a:rPr>
              <a:t> ; </a:t>
            </a:r>
            <a:r>
              <a:rPr lang="sv-SE" sz="1800" dirty="0">
                <a:solidFill>
                  <a:schemeClr val="bg1"/>
                </a:solidFill>
              </a:rPr>
              <a:t>Arbetsrehabiliteringen, Jobbcentrum, Utvecklingscentrum </a:t>
            </a:r>
          </a:p>
        </p:txBody>
      </p:sp>
    </p:spTree>
    <p:extLst>
      <p:ext uri="{BB962C8B-B14F-4D97-AF65-F5344CB8AC3E}">
        <p14:creationId xmlns:p14="http://schemas.microsoft.com/office/powerpoint/2010/main" val="28869382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62BF66-C329-4727-BC60-361B67CBA6CF}"/>
              </a:ext>
            </a:extLst>
          </p:cNvPr>
          <p:cNvSpPr/>
          <p:nvPr/>
        </p:nvSpPr>
        <p:spPr>
          <a:xfrm>
            <a:off x="245049" y="0"/>
            <a:ext cx="8898951" cy="5146538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4090E5-9B16-42B6-8AEE-A4AAC7192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5" y="4126552"/>
            <a:ext cx="548236" cy="75397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AC625C3-68D0-25A6-9432-C4F37A6738E6}"/>
              </a:ext>
            </a:extLst>
          </p:cNvPr>
          <p:cNvSpPr txBox="1"/>
          <p:nvPr/>
        </p:nvSpPr>
        <p:spPr>
          <a:xfrm>
            <a:off x="2126751" y="565079"/>
            <a:ext cx="597891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sv-S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Framgångsfaktorer!</a:t>
            </a:r>
          </a:p>
          <a:p>
            <a:pPr marL="457200"/>
            <a:endParaRPr lang="sv-SE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Samverkan med Af, </a:t>
            </a:r>
            <a:r>
              <a:rPr lang="sv-S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Fk</a:t>
            </a: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RV, Socialtjänsten och Ekonomiskt bistånd, vuxenutbildning, KAA, stadens förvaltningar och privata näringslivet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Bred kompetens och jobbar med hela människan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Kartläggningsfunktion i samverkan</a:t>
            </a:r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Flexibla och innovativa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Egna arbetsträningsplatser/jobbspår</a:t>
            </a:r>
            <a:endParaRPr lang="sv-SE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Friskv</a:t>
            </a: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ården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Ingen myndighet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Deltar i olika nätverk på olika nivåer med andra kommuner och SKR i arbetsmarknadsfrågor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Relationsskapande-individen i fokus</a:t>
            </a:r>
          </a:p>
          <a:p>
            <a:pPr marL="800100" indent="-342900">
              <a:buFont typeface="+mj-lt"/>
              <a:buAutoNum type="arabicPeriod"/>
            </a:pPr>
            <a:r>
              <a:rPr lang="sv-S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 i balans</a:t>
            </a:r>
          </a:p>
          <a:p>
            <a:pPr marL="457200"/>
            <a:endParaRPr lang="sv-S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indent="-342900">
              <a:buFont typeface="+mj-lt"/>
              <a:buAutoNum type="arabicPeriod"/>
            </a:pPr>
            <a:endParaRPr lang="sv-S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endParaRPr lang="sv-S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endParaRPr lang="sv-S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Bildobjekt 12" descr="En bild som visar text, silhuett&#10;&#10;Automatiskt genererad beskrivning">
            <a:extLst>
              <a:ext uri="{FF2B5EF4-FFF2-40B4-BE49-F238E27FC236}">
                <a16:creationId xmlns:a16="http://schemas.microsoft.com/office/drawing/2014/main" id="{43B12CFB-FAC9-C2BC-9C5C-6B78FDC89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28595" r="5548" b="55127"/>
          <a:stretch/>
        </p:blipFill>
        <p:spPr>
          <a:xfrm>
            <a:off x="236505" y="4018280"/>
            <a:ext cx="8210809" cy="1016784"/>
          </a:xfrm>
          <a:prstGeom prst="rect">
            <a:avLst/>
          </a:prstGeom>
        </p:spPr>
      </p:pic>
      <p:sp>
        <p:nvSpPr>
          <p:cNvPr id="2" name="Pratbubbla: oval 1">
            <a:extLst>
              <a:ext uri="{FF2B5EF4-FFF2-40B4-BE49-F238E27FC236}">
                <a16:creationId xmlns:a16="http://schemas.microsoft.com/office/drawing/2014/main" id="{ED62C7FF-D96A-A10B-42CA-7AACEC08BAEE}"/>
              </a:ext>
            </a:extLst>
          </p:cNvPr>
          <p:cNvSpPr/>
          <p:nvPr/>
        </p:nvSpPr>
        <p:spPr>
          <a:xfrm>
            <a:off x="166383" y="1775761"/>
            <a:ext cx="1960368" cy="159197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</a:rPr>
              <a:t>Handledarutbildning till praktikmottagare!</a:t>
            </a:r>
          </a:p>
          <a:p>
            <a:pPr algn="ctr"/>
            <a:endParaRPr lang="sv-SE" sz="1100" b="1" dirty="0">
              <a:solidFill>
                <a:schemeClr val="tx1"/>
              </a:solidFill>
            </a:endParaRPr>
          </a:p>
          <a:p>
            <a:pPr algn="ctr"/>
            <a:r>
              <a:rPr lang="sv-SE" sz="1100" b="1" dirty="0">
                <a:solidFill>
                  <a:schemeClr val="tx1"/>
                </a:solidFill>
              </a:rPr>
              <a:t>Jobbar i de socialt utsatta områdena!</a:t>
            </a:r>
          </a:p>
        </p:txBody>
      </p:sp>
    </p:spTree>
    <p:extLst>
      <p:ext uri="{BB962C8B-B14F-4D97-AF65-F5344CB8AC3E}">
        <p14:creationId xmlns:p14="http://schemas.microsoft.com/office/powerpoint/2010/main" val="36148850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V-S_presentation_ppt-skiss_ORG-15 kopie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0"/>
            <a:ext cx="9143597" cy="51435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404058" y="2571764"/>
            <a:ext cx="6335888" cy="120031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sv-SE" sz="7200" dirty="0">
                <a:solidFill>
                  <a:prstClr val="white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8103978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vatten, vit, gammal&#10;&#10;Automatiskt genererad beskrivning">
            <a:extLst>
              <a:ext uri="{FF2B5EF4-FFF2-40B4-BE49-F238E27FC236}">
                <a16:creationId xmlns:a16="http://schemas.microsoft.com/office/drawing/2014/main" id="{B97959AC-3545-46F2-8B94-476C57267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52773"/>
          <a:stretch/>
        </p:blipFill>
        <p:spPr>
          <a:xfrm>
            <a:off x="288000" y="0"/>
            <a:ext cx="8856000" cy="51435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642989E-DA0F-4BDA-8F8E-EF6340E54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6" y="4126572"/>
            <a:ext cx="548236" cy="75397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31DA96ED-DB87-494B-90CF-A94FCC53F8B6}"/>
              </a:ext>
            </a:extLst>
          </p:cNvPr>
          <p:cNvSpPr/>
          <p:nvPr/>
        </p:nvSpPr>
        <p:spPr>
          <a:xfrm rot="10800000">
            <a:off x="293688" y="0"/>
            <a:ext cx="8856000" cy="421043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90000"/>
                </a:schemeClr>
              </a:gs>
              <a:gs pos="85000">
                <a:srgbClr val="E1ECF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prstClr val="white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C3F2A07-613C-4772-A126-E002F0853CA8}"/>
              </a:ext>
            </a:extLst>
          </p:cNvPr>
          <p:cNvSpPr txBox="1"/>
          <p:nvPr/>
        </p:nvSpPr>
        <p:spPr>
          <a:xfrm>
            <a:off x="476250" y="200025"/>
            <a:ext cx="371475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sv-SE" sz="1200" b="1" spc="300" dirty="0">
                <a:solidFill>
                  <a:prstClr val="white"/>
                </a:solidFill>
              </a:rPr>
              <a:t>HISTORIA OCH FRAMTID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4C2D1B0-6FD0-4F8F-A203-1827F5F5448B}"/>
              </a:ext>
            </a:extLst>
          </p:cNvPr>
          <p:cNvGrpSpPr/>
          <p:nvPr/>
        </p:nvGrpSpPr>
        <p:grpSpPr>
          <a:xfrm>
            <a:off x="767838" y="1206823"/>
            <a:ext cx="2600352" cy="2388132"/>
            <a:chOff x="767838" y="1206823"/>
            <a:chExt cx="2600352" cy="2388132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2741A2D8-0461-4A86-BBF3-D9848E15A4DE}"/>
                </a:ext>
              </a:extLst>
            </p:cNvPr>
            <p:cNvSpPr/>
            <p:nvPr/>
          </p:nvSpPr>
          <p:spPr>
            <a:xfrm>
              <a:off x="842167" y="1206823"/>
              <a:ext cx="2478292" cy="2388132"/>
            </a:xfrm>
            <a:prstGeom prst="ellips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4ECE059D-5416-4542-9B6F-4B65EA8270A4}"/>
                </a:ext>
              </a:extLst>
            </p:cNvPr>
            <p:cNvGrpSpPr/>
            <p:nvPr/>
          </p:nvGrpSpPr>
          <p:grpSpPr>
            <a:xfrm>
              <a:off x="767838" y="1548758"/>
              <a:ext cx="2600352" cy="1730022"/>
              <a:chOff x="767838" y="1548758"/>
              <a:chExt cx="2600352" cy="1730022"/>
            </a:xfrm>
          </p:grpSpPr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3B92E218-D1C8-4927-832D-6B4A47FE3C5E}"/>
                  </a:ext>
                </a:extLst>
              </p:cNvPr>
              <p:cNvSpPr txBox="1"/>
              <p:nvPr/>
            </p:nvSpPr>
            <p:spPr>
              <a:xfrm>
                <a:off x="767838" y="1548758"/>
                <a:ext cx="260035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b="1" dirty="0">
                    <a:solidFill>
                      <a:srgbClr val="003056"/>
                    </a:solidFill>
                  </a:rPr>
                  <a:t>DET BÖRJADE</a:t>
                </a:r>
              </a:p>
              <a:p>
                <a:endParaRPr lang="sv-SE" dirty="0"/>
              </a:p>
            </p:txBody>
          </p:sp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A595C5D0-9789-4878-9FD1-8D373F37394F}"/>
                  </a:ext>
                </a:extLst>
              </p:cNvPr>
              <p:cNvSpPr txBox="1"/>
              <p:nvPr/>
            </p:nvSpPr>
            <p:spPr>
              <a:xfrm>
                <a:off x="1025630" y="2755560"/>
                <a:ext cx="220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sv-S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för</a:t>
                </a:r>
                <a:r>
                  <a:rPr kumimoji="0" lang="sv-S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sv-S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ooper Black" panose="0208090404030B020404" pitchFamily="18" charset="0"/>
                  </a:rPr>
                  <a:t>68</a:t>
                </a:r>
                <a:r>
                  <a:rPr kumimoji="0" lang="sv-S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sv-S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5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år sen</a:t>
                </a:r>
                <a:endParaRPr lang="sv-SE" sz="1600" dirty="0">
                  <a:solidFill>
                    <a:srgbClr val="003056"/>
                  </a:solidFill>
                </a:endParaRPr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F2A4DD2E-F806-4240-BD6E-8DD850E4184E}"/>
                  </a:ext>
                </a:extLst>
              </p:cNvPr>
              <p:cNvSpPr txBox="1"/>
              <p:nvPr/>
            </p:nvSpPr>
            <p:spPr>
              <a:xfrm>
                <a:off x="1077505" y="1737627"/>
                <a:ext cx="19810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sv-SE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4061"/>
                    </a:solidFill>
                    <a:effectLst/>
                    <a:uLnTx/>
                    <a:uFillTx/>
                    <a:latin typeface="Cooper Black" panose="0208090404030B020404" pitchFamily="18" charset="0"/>
                  </a:rPr>
                  <a:t>1957</a:t>
                </a:r>
                <a:endParaRPr lang="sv-SE" sz="6000" dirty="0">
                  <a:latin typeface="Cooper Black" panose="0208090404030B0204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69" y="0"/>
            <a:ext cx="8865029" cy="51435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59389" y="-5821"/>
            <a:ext cx="8845073" cy="5145617"/>
          </a:xfrm>
          <a:prstGeom prst="rect">
            <a:avLst/>
          </a:prstGeom>
          <a:solidFill>
            <a:srgbClr val="0030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76254" y="200041"/>
            <a:ext cx="4095746" cy="276987"/>
          </a:xfrm>
          <a:prstGeom prst="rect">
            <a:avLst/>
          </a:prstGeom>
          <a:noFill/>
          <a:effectLst/>
        </p:spPr>
        <p:txBody>
          <a:bodyPr wrap="square" lIns="91428" tIns="45714" rIns="91428" bIns="45714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ARBETSMARKNADSENHETERNA- AME</a:t>
            </a:r>
            <a:endParaRPr lang="sv-SE" sz="1200" b="1" spc="300" dirty="0">
              <a:solidFill>
                <a:prstClr val="white"/>
              </a:solidFill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6" y="4126572"/>
            <a:ext cx="548236" cy="75397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D120CC2-2205-4E6F-86E7-94DAE0C26CE4}"/>
              </a:ext>
            </a:extLst>
          </p:cNvPr>
          <p:cNvSpPr/>
          <p:nvPr/>
        </p:nvSpPr>
        <p:spPr>
          <a:xfrm>
            <a:off x="2679648" y="1475740"/>
            <a:ext cx="5239570" cy="3739473"/>
          </a:xfrm>
          <a:prstGeom prst="rect">
            <a:avLst/>
          </a:prstGeom>
          <a:noFill/>
        </p:spPr>
        <p:txBody>
          <a:bodyPr wrap="square" lIns="91428" tIns="45714" rIns="91428" bIns="45714" numCol="2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bg1"/>
                </a:solidFill>
              </a:rPr>
              <a:t>YRKESROLLER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Arbetsmarknadskonsulent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Arbetsledare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Friskvårdspersonal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Budget och skuldrådgivare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Administratörer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Chefer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sv-SE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sv-SE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sv-SE" b="1" dirty="0">
                <a:solidFill>
                  <a:schemeClr val="bg1"/>
                </a:solidFill>
              </a:rPr>
              <a:t>UTBILDNINGSBAKGRUNDER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Beteendevetare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Arbetsterapeut 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Socionomer 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Personalvetare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Folkhälsovetare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Pedagoger 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Fackmän inom bygg, svets, natur, textil, fordon, kök/bageri etc.</a:t>
            </a:r>
            <a:br>
              <a:rPr lang="sv-SE" dirty="0">
                <a:solidFill>
                  <a:schemeClr val="bg1"/>
                </a:solidFill>
              </a:rPr>
            </a:br>
            <a:endParaRPr lang="sv-SE" sz="1000" dirty="0">
              <a:solidFill>
                <a:schemeClr val="bg1"/>
              </a:solidFill>
            </a:endParaRP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b="1" dirty="0">
              <a:solidFill>
                <a:prstClr val="white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CF6F0DA-CB68-4209-85A4-A75AE0535618}"/>
              </a:ext>
            </a:extLst>
          </p:cNvPr>
          <p:cNvSpPr/>
          <p:nvPr/>
        </p:nvSpPr>
        <p:spPr>
          <a:xfrm>
            <a:off x="266035" y="648417"/>
            <a:ext cx="8871317" cy="741406"/>
          </a:xfrm>
          <a:prstGeom prst="rect">
            <a:avLst/>
          </a:prstGeom>
          <a:solidFill>
            <a:srgbClr val="ABE1F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02F21C8-63B2-4163-A8FD-4E20BF922A5B}"/>
              </a:ext>
            </a:extLst>
          </p:cNvPr>
          <p:cNvSpPr txBox="1"/>
          <p:nvPr/>
        </p:nvSpPr>
        <p:spPr>
          <a:xfrm>
            <a:off x="1966501" y="753671"/>
            <a:ext cx="524091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sv-SE" sz="1800" b="1" dirty="0">
                <a:solidFill>
                  <a:srgbClr val="042E54"/>
                </a:solidFill>
              </a:rPr>
              <a:t>Det här är vi!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D65B5DF-1202-4E1E-ADBD-2316BD395BA2}"/>
              </a:ext>
            </a:extLst>
          </p:cNvPr>
          <p:cNvGrpSpPr/>
          <p:nvPr/>
        </p:nvGrpSpPr>
        <p:grpSpPr>
          <a:xfrm>
            <a:off x="210269" y="1300867"/>
            <a:ext cx="2753132" cy="3363420"/>
            <a:chOff x="210269" y="1300867"/>
            <a:chExt cx="2753132" cy="3363420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92C6FB0-E563-4279-B1A6-4103D34DAB0C}"/>
                </a:ext>
              </a:extLst>
            </p:cNvPr>
            <p:cNvSpPr txBox="1"/>
            <p:nvPr/>
          </p:nvSpPr>
          <p:spPr>
            <a:xfrm>
              <a:off x="210269" y="4141067"/>
              <a:ext cx="2680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>
                  <a:solidFill>
                    <a:schemeClr val="bg1"/>
                  </a:solidFill>
                </a:rPr>
                <a:t>ANSTÄLLDA</a:t>
              </a:r>
              <a:r>
                <a:rPr lang="sv-SE" dirty="0">
                  <a:solidFill>
                    <a:schemeClr val="bg1"/>
                  </a:solidFill>
                </a:rPr>
                <a:t> – inom AME</a:t>
              </a:r>
            </a:p>
            <a:p>
              <a:endParaRPr lang="sv-SE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3C85374-1CD9-4CA7-B272-5B0E09D84DB9}"/>
                </a:ext>
              </a:extLst>
            </p:cNvPr>
            <p:cNvSpPr txBox="1"/>
            <p:nvPr/>
          </p:nvSpPr>
          <p:spPr>
            <a:xfrm>
              <a:off x="282741" y="1300867"/>
              <a:ext cx="268066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800" b="1" dirty="0">
                  <a:solidFill>
                    <a:schemeClr val="bg1"/>
                  </a:solidFill>
                </a:rPr>
                <a:t>100</a:t>
              </a:r>
              <a:r>
                <a:rPr lang="sv-SE" sz="6000" b="1" dirty="0">
                  <a:solidFill>
                    <a:schemeClr val="bg1"/>
                  </a:solidFill>
                </a:rPr>
                <a:t>+</a:t>
              </a:r>
              <a:endParaRPr lang="sv-SE" sz="6000" dirty="0">
                <a:solidFill>
                  <a:schemeClr val="bg1"/>
                </a:solidFill>
              </a:endParaRPr>
            </a:p>
            <a:p>
              <a:endParaRPr lang="sv-SE" dirty="0"/>
            </a:p>
          </p:txBody>
        </p:sp>
        <p:pic>
          <p:nvPicPr>
            <p:cNvPr id="19" name="Bild 18" descr="Grupp med människor med hel fyllning">
              <a:extLst>
                <a:ext uri="{FF2B5EF4-FFF2-40B4-BE49-F238E27FC236}">
                  <a16:creationId xmlns:a16="http://schemas.microsoft.com/office/drawing/2014/main" id="{52C610ED-3F83-4E3F-ACD4-2F84266C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1076" y="2566988"/>
              <a:ext cx="1474444" cy="1474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30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70" y="0"/>
            <a:ext cx="8865030" cy="51435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78970" y="0"/>
            <a:ext cx="8865030" cy="5145617"/>
          </a:xfrm>
          <a:prstGeom prst="rect">
            <a:avLst/>
          </a:prstGeom>
          <a:solidFill>
            <a:srgbClr val="0030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76253" y="200041"/>
            <a:ext cx="4339147" cy="276987"/>
          </a:xfrm>
          <a:prstGeom prst="rect">
            <a:avLst/>
          </a:prstGeom>
          <a:noFill/>
          <a:effectLst/>
        </p:spPr>
        <p:txBody>
          <a:bodyPr wrap="square" lIns="91428" tIns="45714" rIns="91428" bIns="45714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ARBETSMARKNADSENHETERNA- AME</a:t>
            </a: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6" y="4126572"/>
            <a:ext cx="548236" cy="75397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18C51E2-74B6-4647-A1D3-FA792AC9CEDC}"/>
              </a:ext>
            </a:extLst>
          </p:cNvPr>
          <p:cNvSpPr/>
          <p:nvPr/>
        </p:nvSpPr>
        <p:spPr>
          <a:xfrm>
            <a:off x="718171" y="1525316"/>
            <a:ext cx="3572821" cy="2585311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marL="285708" indent="-285708">
              <a:spcAft>
                <a:spcPts val="600"/>
              </a:spcAft>
            </a:pPr>
            <a:r>
              <a:rPr lang="sv-SE" sz="1100" spc="300" dirty="0">
                <a:solidFill>
                  <a:prstClr val="white"/>
                </a:solidFill>
              </a:rPr>
              <a:t>VERKSAMHETEN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AME ÄR EN KOMMUNAL ARBETSMARKNADSVERKSAMHET </a:t>
            </a:r>
            <a:r>
              <a:rPr lang="sv-SE" dirty="0">
                <a:solidFill>
                  <a:schemeClr val="bg1"/>
                </a:solidFill>
              </a:rPr>
              <a:t>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Det huvudsakliga uppdraget kommer från Arbetsmarknadsnämnden </a:t>
            </a:r>
            <a:br>
              <a:rPr lang="sv-SE" dirty="0">
                <a:solidFill>
                  <a:schemeClr val="bg1"/>
                </a:solidFill>
              </a:rPr>
            </a:br>
            <a:endParaRPr lang="sv-SE" sz="1000" dirty="0">
              <a:solidFill>
                <a:schemeClr val="bg1"/>
              </a:solidFill>
            </a:endParaRP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VÅRT UPPDRAG  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>- </a:t>
            </a:r>
            <a:r>
              <a:rPr lang="sv-SE" dirty="0">
                <a:solidFill>
                  <a:schemeClr val="bg1"/>
                </a:solidFill>
              </a:rPr>
              <a:t>KOMMUNALA arbetsmarknadsinsatser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- STATLIGA arbetsmarknadsinsatser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- SAMORDNADE arbetsmarknadsinsatser</a:t>
            </a:r>
          </a:p>
          <a:p>
            <a:pPr marL="285708" indent="-2857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b="1" dirty="0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9EA0F0A-B25A-4AC6-95EE-6466618DFC19}"/>
              </a:ext>
            </a:extLst>
          </p:cNvPr>
          <p:cNvSpPr/>
          <p:nvPr/>
        </p:nvSpPr>
        <p:spPr>
          <a:xfrm>
            <a:off x="282219" y="648417"/>
            <a:ext cx="8871317" cy="741406"/>
          </a:xfrm>
          <a:prstGeom prst="rect">
            <a:avLst/>
          </a:prstGeom>
          <a:solidFill>
            <a:srgbClr val="ABE1F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DDFAC9-365F-4F9E-B0A3-97E48B78BD3E}"/>
              </a:ext>
            </a:extLst>
          </p:cNvPr>
          <p:cNvSpPr txBox="1"/>
          <p:nvPr/>
        </p:nvSpPr>
        <p:spPr>
          <a:xfrm>
            <a:off x="1966501" y="753671"/>
            <a:ext cx="524091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sv-SE" sz="1800" b="1" dirty="0">
                <a:solidFill>
                  <a:srgbClr val="042E54"/>
                </a:solidFill>
              </a:rPr>
              <a:t>AME; Vad och för vem?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F068AA-0DBE-4E91-BD52-BFA859CF99F5}"/>
              </a:ext>
            </a:extLst>
          </p:cNvPr>
          <p:cNvSpPr/>
          <p:nvPr/>
        </p:nvSpPr>
        <p:spPr>
          <a:xfrm>
            <a:off x="5026485" y="1525311"/>
            <a:ext cx="3975412" cy="264686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marL="285708" indent="-285708">
              <a:spcAft>
                <a:spcPts val="600"/>
              </a:spcAft>
            </a:pPr>
            <a:r>
              <a:rPr lang="sv-SE" sz="1100" spc="300" dirty="0">
                <a:solidFill>
                  <a:prstClr val="white"/>
                </a:solidFill>
              </a:rPr>
              <a:t>FÖR VEM?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VÅR MÅLGRUPP </a:t>
            </a:r>
            <a:r>
              <a:rPr lang="sv-SE" dirty="0">
                <a:solidFill>
                  <a:schemeClr val="bg1"/>
                </a:solidFill>
              </a:rPr>
              <a:t>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är arbetssökande Västeråsare 16 – 66 år</a:t>
            </a:r>
            <a:br>
              <a:rPr lang="sv-SE" dirty="0">
                <a:solidFill>
                  <a:schemeClr val="bg1"/>
                </a:solidFill>
              </a:rPr>
            </a:br>
            <a:endParaRPr lang="sv-SE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VÅRA ARBETSSÖKANDE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kommer främst ifrån Arbetsförmedlingen 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eller Ekonomiskt bistånd men till några insatser även från Region Västmanland och Försäkringskassan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21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62BF66-C329-4727-BC60-361B67CBA6CF}"/>
              </a:ext>
            </a:extLst>
          </p:cNvPr>
          <p:cNvSpPr/>
          <p:nvPr/>
        </p:nvSpPr>
        <p:spPr>
          <a:xfrm>
            <a:off x="208891" y="0"/>
            <a:ext cx="8922500" cy="514350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A67EBB4-482F-4F5E-9F81-74E01A488D53}"/>
              </a:ext>
            </a:extLst>
          </p:cNvPr>
          <p:cNvSpPr txBox="1"/>
          <p:nvPr/>
        </p:nvSpPr>
        <p:spPr>
          <a:xfrm>
            <a:off x="476249" y="200025"/>
            <a:ext cx="567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ORGANISATION- AME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4090E5-9B16-42B6-8AEE-A4AAC7192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4" y="4126551"/>
            <a:ext cx="548236" cy="753979"/>
          </a:xfrm>
          <a:prstGeom prst="rect">
            <a:avLst/>
          </a:prstGeom>
        </p:spPr>
      </p:pic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D1C94764-4037-445F-95C8-E3A78249044B}"/>
              </a:ext>
            </a:extLst>
          </p:cNvPr>
          <p:cNvSpPr/>
          <p:nvPr/>
        </p:nvSpPr>
        <p:spPr>
          <a:xfrm>
            <a:off x="4969178" y="2354690"/>
            <a:ext cx="1369825" cy="7936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5368"/>
                </a:lnTo>
                <a:lnTo>
                  <a:pt x="1221446" y="105368"/>
                </a:lnTo>
                <a:lnTo>
                  <a:pt x="1221446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C1F7BAF3-894E-4F54-8EF1-35E7B88583EA}"/>
              </a:ext>
            </a:extLst>
          </p:cNvPr>
          <p:cNvSpPr/>
          <p:nvPr/>
        </p:nvSpPr>
        <p:spPr>
          <a:xfrm>
            <a:off x="4307532" y="2364117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F135C754-5CB8-453D-93B2-1A2C68321F84}"/>
              </a:ext>
            </a:extLst>
          </p:cNvPr>
          <p:cNvSpPr/>
          <p:nvPr/>
        </p:nvSpPr>
        <p:spPr>
          <a:xfrm>
            <a:off x="2598057" y="2371939"/>
            <a:ext cx="2024867" cy="1888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14251" y="0"/>
                </a:moveTo>
                <a:lnTo>
                  <a:pt x="1214251" y="105368"/>
                </a:lnTo>
                <a:lnTo>
                  <a:pt x="0" y="105368"/>
                </a:lnTo>
                <a:lnTo>
                  <a:pt x="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EA2E5C75-45B9-497D-91CC-F10D7D4122A8}"/>
              </a:ext>
            </a:extLst>
          </p:cNvPr>
          <p:cNvSpPr/>
          <p:nvPr/>
        </p:nvSpPr>
        <p:spPr>
          <a:xfrm>
            <a:off x="2800818" y="1539473"/>
            <a:ext cx="3104867" cy="797983"/>
          </a:xfrm>
          <a:custGeom>
            <a:avLst/>
            <a:gdLst>
              <a:gd name="connsiteX0" fmla="*/ 0 w 2610439"/>
              <a:gd name="connsiteY0" fmla="*/ 0 h 797983"/>
              <a:gd name="connsiteX1" fmla="*/ 2610439 w 2610439"/>
              <a:gd name="connsiteY1" fmla="*/ 0 h 797983"/>
              <a:gd name="connsiteX2" fmla="*/ 2610439 w 2610439"/>
              <a:gd name="connsiteY2" fmla="*/ 797983 h 797983"/>
              <a:gd name="connsiteX3" fmla="*/ 0 w 2610439"/>
              <a:gd name="connsiteY3" fmla="*/ 797983 h 797983"/>
              <a:gd name="connsiteX4" fmla="*/ 0 w 2610439"/>
              <a:gd name="connsiteY4" fmla="*/ 0 h 7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439" h="797983">
                <a:moveTo>
                  <a:pt x="0" y="0"/>
                </a:moveTo>
                <a:lnTo>
                  <a:pt x="2610439" y="0"/>
                </a:lnTo>
                <a:lnTo>
                  <a:pt x="2610439" y="797983"/>
                </a:lnTo>
                <a:lnTo>
                  <a:pt x="0" y="7979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sv-SE" sz="1800" b="1" kern="1200" dirty="0"/>
            </a:br>
            <a:r>
              <a:rPr lang="sv-SE" sz="1800" b="1" kern="1200" dirty="0"/>
              <a:t>ARBETSMARKNADSENHETERNA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800" b="1" kern="1200" dirty="0"/>
              <a:t>(AME)</a:t>
            </a:r>
            <a:br>
              <a:rPr lang="sv-SE" sz="1800" b="1" kern="1200" dirty="0"/>
            </a:br>
            <a:endParaRPr lang="sv-SE" sz="1800" b="1" kern="1200" dirty="0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B5B1AB52-AE77-4131-A4DD-AB7B1767DB6D}"/>
              </a:ext>
            </a:extLst>
          </p:cNvPr>
          <p:cNvSpPr/>
          <p:nvPr/>
        </p:nvSpPr>
        <p:spPr>
          <a:xfrm>
            <a:off x="2077879" y="2586135"/>
            <a:ext cx="1365688" cy="870551"/>
          </a:xfrm>
          <a:custGeom>
            <a:avLst/>
            <a:gdLst>
              <a:gd name="connsiteX0" fmla="*/ 0 w 1003513"/>
              <a:gd name="connsiteY0" fmla="*/ 0 h 683999"/>
              <a:gd name="connsiteX1" fmla="*/ 1003513 w 1003513"/>
              <a:gd name="connsiteY1" fmla="*/ 0 h 683999"/>
              <a:gd name="connsiteX2" fmla="*/ 1003513 w 1003513"/>
              <a:gd name="connsiteY2" fmla="*/ 683999 h 683999"/>
              <a:gd name="connsiteX3" fmla="*/ 0 w 1003513"/>
              <a:gd name="connsiteY3" fmla="*/ 683999 h 683999"/>
              <a:gd name="connsiteX4" fmla="*/ 0 w 1003513"/>
              <a:gd name="connsiteY4" fmla="*/ 0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513" h="683999">
                <a:moveTo>
                  <a:pt x="0" y="0"/>
                </a:moveTo>
                <a:lnTo>
                  <a:pt x="1003513" y="0"/>
                </a:lnTo>
                <a:lnTo>
                  <a:pt x="1003513" y="683999"/>
                </a:lnTo>
                <a:lnTo>
                  <a:pt x="0" y="6839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200" b="1" kern="1200" dirty="0">
                <a:solidFill>
                  <a:schemeClr val="bg1"/>
                </a:solidFill>
              </a:rPr>
              <a:t>JOBB-</a:t>
            </a:r>
            <a:br>
              <a:rPr lang="sv-SE" sz="1200" b="1" kern="1200" dirty="0">
                <a:solidFill>
                  <a:schemeClr val="bg1"/>
                </a:solidFill>
              </a:rPr>
            </a:br>
            <a:r>
              <a:rPr lang="sv-SE" sz="1200" b="1" kern="1200" dirty="0">
                <a:solidFill>
                  <a:schemeClr val="bg1"/>
                </a:solidFill>
              </a:rPr>
              <a:t>CENTRUM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3AA8CC1B-1DB2-218B-34E4-23A09A37E69C}"/>
              </a:ext>
            </a:extLst>
          </p:cNvPr>
          <p:cNvSpPr/>
          <p:nvPr/>
        </p:nvSpPr>
        <p:spPr>
          <a:xfrm>
            <a:off x="3610490" y="2591373"/>
            <a:ext cx="1365688" cy="870551"/>
          </a:xfrm>
          <a:custGeom>
            <a:avLst/>
            <a:gdLst>
              <a:gd name="connsiteX0" fmla="*/ 0 w 1003513"/>
              <a:gd name="connsiteY0" fmla="*/ 0 h 683999"/>
              <a:gd name="connsiteX1" fmla="*/ 1003513 w 1003513"/>
              <a:gd name="connsiteY1" fmla="*/ 0 h 683999"/>
              <a:gd name="connsiteX2" fmla="*/ 1003513 w 1003513"/>
              <a:gd name="connsiteY2" fmla="*/ 683999 h 683999"/>
              <a:gd name="connsiteX3" fmla="*/ 0 w 1003513"/>
              <a:gd name="connsiteY3" fmla="*/ 683999 h 683999"/>
              <a:gd name="connsiteX4" fmla="*/ 0 w 1003513"/>
              <a:gd name="connsiteY4" fmla="*/ 0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513" h="683999">
                <a:moveTo>
                  <a:pt x="0" y="0"/>
                </a:moveTo>
                <a:lnTo>
                  <a:pt x="1003513" y="0"/>
                </a:lnTo>
                <a:lnTo>
                  <a:pt x="1003513" y="683999"/>
                </a:lnTo>
                <a:lnTo>
                  <a:pt x="0" y="6839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200" b="1" kern="1200" dirty="0">
                <a:solidFill>
                  <a:schemeClr val="bg1"/>
                </a:solidFill>
              </a:rPr>
              <a:t>ARBETSREHA-BILITERING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7F195DC-31AC-7D19-F5DF-7C1983A89BED}"/>
              </a:ext>
            </a:extLst>
          </p:cNvPr>
          <p:cNvSpPr/>
          <p:nvPr/>
        </p:nvSpPr>
        <p:spPr>
          <a:xfrm>
            <a:off x="5136101" y="2586135"/>
            <a:ext cx="1365688" cy="870551"/>
          </a:xfrm>
          <a:custGeom>
            <a:avLst/>
            <a:gdLst>
              <a:gd name="connsiteX0" fmla="*/ 0 w 1003513"/>
              <a:gd name="connsiteY0" fmla="*/ 0 h 683999"/>
              <a:gd name="connsiteX1" fmla="*/ 1003513 w 1003513"/>
              <a:gd name="connsiteY1" fmla="*/ 0 h 683999"/>
              <a:gd name="connsiteX2" fmla="*/ 1003513 w 1003513"/>
              <a:gd name="connsiteY2" fmla="*/ 683999 h 683999"/>
              <a:gd name="connsiteX3" fmla="*/ 0 w 1003513"/>
              <a:gd name="connsiteY3" fmla="*/ 683999 h 683999"/>
              <a:gd name="connsiteX4" fmla="*/ 0 w 1003513"/>
              <a:gd name="connsiteY4" fmla="*/ 0 h 68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513" h="683999">
                <a:moveTo>
                  <a:pt x="0" y="0"/>
                </a:moveTo>
                <a:lnTo>
                  <a:pt x="1003513" y="0"/>
                </a:lnTo>
                <a:lnTo>
                  <a:pt x="1003513" y="683999"/>
                </a:lnTo>
                <a:lnTo>
                  <a:pt x="0" y="68399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200" b="1" kern="1200" dirty="0">
                <a:solidFill>
                  <a:schemeClr val="bg1"/>
                </a:solidFill>
              </a:rPr>
              <a:t>UTVECKLINGS-CENTRUM</a:t>
            </a:r>
          </a:p>
        </p:txBody>
      </p:sp>
    </p:spTree>
    <p:extLst>
      <p:ext uri="{BB962C8B-B14F-4D97-AF65-F5344CB8AC3E}">
        <p14:creationId xmlns:p14="http://schemas.microsoft.com/office/powerpoint/2010/main" val="12602449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62BF66-C329-4727-BC60-361B67CBA6CF}"/>
              </a:ext>
            </a:extLst>
          </p:cNvPr>
          <p:cNvSpPr/>
          <p:nvPr/>
        </p:nvSpPr>
        <p:spPr>
          <a:xfrm>
            <a:off x="250163" y="-3038"/>
            <a:ext cx="8893837" cy="5146538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A67EBB4-482F-4F5E-9F81-74E01A488D53}"/>
              </a:ext>
            </a:extLst>
          </p:cNvPr>
          <p:cNvSpPr txBox="1"/>
          <p:nvPr/>
        </p:nvSpPr>
        <p:spPr>
          <a:xfrm>
            <a:off x="476250" y="200026"/>
            <a:ext cx="513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ARBETSREHABILITERING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4090E5-9B16-42B6-8AEE-A4AAC7192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5" y="4126552"/>
            <a:ext cx="548236" cy="753979"/>
          </a:xfrm>
          <a:prstGeom prst="rect">
            <a:avLst/>
          </a:prstGeom>
        </p:spPr>
      </p:pic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E6A5B302-C7B2-42DE-B574-C28E3A504C29}"/>
              </a:ext>
            </a:extLst>
          </p:cNvPr>
          <p:cNvSpPr/>
          <p:nvPr/>
        </p:nvSpPr>
        <p:spPr>
          <a:xfrm>
            <a:off x="3080540" y="2487293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FA28A8DD-56A3-42EA-BDE5-B9296932DD37}"/>
              </a:ext>
            </a:extLst>
          </p:cNvPr>
          <p:cNvSpPr/>
          <p:nvPr/>
        </p:nvSpPr>
        <p:spPr>
          <a:xfrm>
            <a:off x="4167946" y="2485980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BE4149F3-14B7-431D-9091-685D6C275247}"/>
              </a:ext>
            </a:extLst>
          </p:cNvPr>
          <p:cNvSpPr/>
          <p:nvPr/>
        </p:nvSpPr>
        <p:spPr>
          <a:xfrm>
            <a:off x="884136" y="2483772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AB5A6977-72BC-491E-BEFD-A23A321638EE}"/>
              </a:ext>
            </a:extLst>
          </p:cNvPr>
          <p:cNvSpPr/>
          <p:nvPr/>
        </p:nvSpPr>
        <p:spPr>
          <a:xfrm>
            <a:off x="7307561" y="2478127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C0FB44EE-B054-46CE-B3A6-81D1B359B795}"/>
              </a:ext>
            </a:extLst>
          </p:cNvPr>
          <p:cNvSpPr/>
          <p:nvPr/>
        </p:nvSpPr>
        <p:spPr>
          <a:xfrm>
            <a:off x="5182193" y="2483959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658601FC-FF2E-4E9E-A13E-D5D9C81171DA}"/>
              </a:ext>
            </a:extLst>
          </p:cNvPr>
          <p:cNvSpPr/>
          <p:nvPr/>
        </p:nvSpPr>
        <p:spPr>
          <a:xfrm>
            <a:off x="6259440" y="2481765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4501E219-9608-4CB5-9EA3-08935D97A81D}"/>
              </a:ext>
            </a:extLst>
          </p:cNvPr>
          <p:cNvSpPr/>
          <p:nvPr/>
        </p:nvSpPr>
        <p:spPr>
          <a:xfrm>
            <a:off x="1971939" y="2490346"/>
            <a:ext cx="91440" cy="210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0737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AF6517E-AE5D-4FAD-9897-E7D3672CE3D8}"/>
              </a:ext>
            </a:extLst>
          </p:cNvPr>
          <p:cNvGrpSpPr/>
          <p:nvPr/>
        </p:nvGrpSpPr>
        <p:grpSpPr>
          <a:xfrm>
            <a:off x="478303" y="560751"/>
            <a:ext cx="7379286" cy="2691530"/>
            <a:chOff x="478414" y="560751"/>
            <a:chExt cx="7379286" cy="2691530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76E9F80-8370-475E-AE3E-1208A767815D}"/>
                </a:ext>
              </a:extLst>
            </p:cNvPr>
            <p:cNvSpPr/>
            <p:nvPr/>
          </p:nvSpPr>
          <p:spPr>
            <a:xfrm>
              <a:off x="478414" y="2538111"/>
              <a:ext cx="900143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ARBETS-PRÖVNING</a:t>
              </a: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1A90969C-80BF-4157-BA33-ADFD43C79AE0}"/>
                </a:ext>
              </a:extLst>
            </p:cNvPr>
            <p:cNvSpPr/>
            <p:nvPr/>
          </p:nvSpPr>
          <p:spPr>
            <a:xfrm>
              <a:off x="2656760" y="2538111"/>
              <a:ext cx="900143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SPIRA</a:t>
              </a: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DE859E1D-EF5F-4215-A1F5-68851F1038CE}"/>
                </a:ext>
              </a:extLst>
            </p:cNvPr>
            <p:cNvSpPr/>
            <p:nvPr/>
          </p:nvSpPr>
          <p:spPr>
            <a:xfrm>
              <a:off x="3745933" y="2538111"/>
              <a:ext cx="900143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KRAMI</a:t>
              </a: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33E6A0CA-A9EF-4A60-AD20-5FB43D8C8DE4}"/>
                </a:ext>
              </a:extLst>
            </p:cNvPr>
            <p:cNvSpPr/>
            <p:nvPr/>
          </p:nvSpPr>
          <p:spPr>
            <a:xfrm>
              <a:off x="5855088" y="2548540"/>
              <a:ext cx="1029622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SAMORDNINGS      TEAMET</a:t>
              </a: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1136EDA6-E481-463D-B4DF-6635F7479A7E}"/>
                </a:ext>
              </a:extLst>
            </p:cNvPr>
            <p:cNvSpPr/>
            <p:nvPr/>
          </p:nvSpPr>
          <p:spPr>
            <a:xfrm>
              <a:off x="6957557" y="2538110"/>
              <a:ext cx="900143" cy="710999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FRISKVÅRD</a:t>
              </a: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B94CCF36-64F7-40CD-809F-3AE01430011D}"/>
                </a:ext>
              </a:extLst>
            </p:cNvPr>
            <p:cNvSpPr/>
            <p:nvPr/>
          </p:nvSpPr>
          <p:spPr>
            <a:xfrm>
              <a:off x="4770735" y="2548540"/>
              <a:ext cx="900143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CHANCE 2 CHANGE</a:t>
              </a:r>
            </a:p>
          </p:txBody>
        </p:sp>
        <p:cxnSp>
          <p:nvCxnSpPr>
            <p:cNvPr id="44" name="Rak koppling 43">
              <a:extLst>
                <a:ext uri="{FF2B5EF4-FFF2-40B4-BE49-F238E27FC236}">
                  <a16:creationId xmlns:a16="http://schemas.microsoft.com/office/drawing/2014/main" id="{E14AE567-8C25-480A-A243-C2D93AEAF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584" y="2481765"/>
              <a:ext cx="6423697" cy="3172"/>
            </a:xfrm>
            <a:prstGeom prst="line">
              <a:avLst/>
            </a:prstGeom>
            <a:ln w="12700">
              <a:solidFill>
                <a:srgbClr val="6D8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28096EE-CA9B-44E6-8935-832E7A0B47C9}"/>
                </a:ext>
              </a:extLst>
            </p:cNvPr>
            <p:cNvSpPr/>
            <p:nvPr/>
          </p:nvSpPr>
          <p:spPr>
            <a:xfrm>
              <a:off x="1567588" y="2538111"/>
              <a:ext cx="900143" cy="703741"/>
            </a:xfrm>
            <a:custGeom>
              <a:avLst/>
              <a:gdLst>
                <a:gd name="connsiteX0" fmla="*/ 0 w 1003513"/>
                <a:gd name="connsiteY0" fmla="*/ 0 h 683999"/>
                <a:gd name="connsiteX1" fmla="*/ 1003513 w 1003513"/>
                <a:gd name="connsiteY1" fmla="*/ 0 h 683999"/>
                <a:gd name="connsiteX2" fmla="*/ 1003513 w 1003513"/>
                <a:gd name="connsiteY2" fmla="*/ 683999 h 683999"/>
                <a:gd name="connsiteX3" fmla="*/ 0 w 1003513"/>
                <a:gd name="connsiteY3" fmla="*/ 683999 h 683999"/>
                <a:gd name="connsiteX4" fmla="*/ 0 w 1003513"/>
                <a:gd name="connsiteY4" fmla="*/ 0 h 6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13" h="683999">
                  <a:moveTo>
                    <a:pt x="0" y="0"/>
                  </a:moveTo>
                  <a:lnTo>
                    <a:pt x="1003513" y="0"/>
                  </a:lnTo>
                  <a:lnTo>
                    <a:pt x="1003513" y="683999"/>
                  </a:lnTo>
                  <a:lnTo>
                    <a:pt x="0" y="683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100" b="1" dirty="0"/>
                <a:t>ATLAS</a:t>
              </a: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2AD599F-FFE1-4E59-BABD-715B1854D108}"/>
                </a:ext>
              </a:extLst>
            </p:cNvPr>
            <p:cNvSpPr/>
            <p:nvPr/>
          </p:nvSpPr>
          <p:spPr>
            <a:xfrm>
              <a:off x="4682237" y="2272885"/>
              <a:ext cx="91440" cy="2107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10737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pic>
          <p:nvPicPr>
            <p:cNvPr id="12" name="Bild 11" descr="Gruppframgång med hel fyllning">
              <a:extLst>
                <a:ext uri="{FF2B5EF4-FFF2-40B4-BE49-F238E27FC236}">
                  <a16:creationId xmlns:a16="http://schemas.microsoft.com/office/drawing/2014/main" id="{AE684E49-A648-4D40-9036-500CAA789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83366" y="560751"/>
              <a:ext cx="1555328" cy="1285382"/>
            </a:xfrm>
            <a:prstGeom prst="rect">
              <a:avLst/>
            </a:prstGeom>
          </p:spPr>
        </p:pic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14F5EC65-F105-4938-AA27-24B334B4E139}"/>
                </a:ext>
              </a:extLst>
            </p:cNvPr>
            <p:cNvSpPr/>
            <p:nvPr/>
          </p:nvSpPr>
          <p:spPr>
            <a:xfrm>
              <a:off x="3079710" y="1573956"/>
              <a:ext cx="3366138" cy="821015"/>
            </a:xfrm>
            <a:custGeom>
              <a:avLst/>
              <a:gdLst>
                <a:gd name="connsiteX0" fmla="*/ 0 w 3752698"/>
                <a:gd name="connsiteY0" fmla="*/ 0 h 797983"/>
                <a:gd name="connsiteX1" fmla="*/ 3752698 w 3752698"/>
                <a:gd name="connsiteY1" fmla="*/ 0 h 797983"/>
                <a:gd name="connsiteX2" fmla="*/ 3752698 w 3752698"/>
                <a:gd name="connsiteY2" fmla="*/ 797983 h 797983"/>
                <a:gd name="connsiteX3" fmla="*/ 0 w 3752698"/>
                <a:gd name="connsiteY3" fmla="*/ 797983 h 797983"/>
                <a:gd name="connsiteX4" fmla="*/ 0 w 3752698"/>
                <a:gd name="connsiteY4" fmla="*/ 0 h 79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698" h="797983">
                  <a:moveTo>
                    <a:pt x="0" y="0"/>
                  </a:moveTo>
                  <a:lnTo>
                    <a:pt x="3752698" y="0"/>
                  </a:lnTo>
                  <a:lnTo>
                    <a:pt x="3752698" y="797983"/>
                  </a:lnTo>
                  <a:lnTo>
                    <a:pt x="0" y="7979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sv-SE" sz="1800" b="1" dirty="0">
                  <a:solidFill>
                    <a:schemeClr val="bg1"/>
                  </a:solidFill>
                </a:rPr>
              </a:br>
              <a:r>
                <a:rPr lang="sv-SE" sz="1800" b="1" dirty="0">
                  <a:solidFill>
                    <a:schemeClr val="bg1"/>
                  </a:solidFill>
                </a:rPr>
                <a:t>ARBETSREHABILITERING</a:t>
              </a:r>
              <a:br>
                <a:rPr lang="sv-SE" sz="1800" b="1" dirty="0">
                  <a:solidFill>
                    <a:schemeClr val="bg1"/>
                  </a:solidFill>
                </a:rPr>
              </a:br>
              <a:r>
                <a:rPr lang="sv-SE" sz="1100" spc="300" dirty="0">
                  <a:solidFill>
                    <a:schemeClr val="bg1"/>
                  </a:solidFill>
                </a:rPr>
                <a:t>ENHETSCHEF </a:t>
              </a:r>
              <a:r>
                <a:rPr lang="sv-SE" sz="1100" spc="300" dirty="0">
                  <a:solidFill>
                    <a:schemeClr val="bg1"/>
                  </a:solidFill>
                  <a:latin typeface="Calibri"/>
                </a:rPr>
                <a:t>ÅSA KLINTBERG</a:t>
              </a:r>
              <a:br>
                <a:rPr lang="sv-SE" sz="1800" b="1" dirty="0">
                  <a:solidFill>
                    <a:schemeClr val="bg1"/>
                  </a:solidFill>
                </a:rPr>
              </a:br>
              <a:endParaRPr lang="sv-SE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Stjärna: 5 punkter 6">
              <a:extLst>
                <a:ext uri="{FF2B5EF4-FFF2-40B4-BE49-F238E27FC236}">
                  <a16:creationId xmlns:a16="http://schemas.microsoft.com/office/drawing/2014/main" id="{30515BAE-79D7-41E6-B7E7-E0827C66E50C}"/>
                </a:ext>
              </a:extLst>
            </p:cNvPr>
            <p:cNvSpPr/>
            <p:nvPr/>
          </p:nvSpPr>
          <p:spPr>
            <a:xfrm>
              <a:off x="3278490" y="1717757"/>
              <a:ext cx="295421" cy="276999"/>
            </a:xfrm>
            <a:prstGeom prst="star5">
              <a:avLst>
                <a:gd name="adj" fmla="val 23489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3855334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62BF66-C329-4727-BC60-361B67CBA6CF}"/>
              </a:ext>
            </a:extLst>
          </p:cNvPr>
          <p:cNvSpPr/>
          <p:nvPr/>
        </p:nvSpPr>
        <p:spPr>
          <a:xfrm>
            <a:off x="221500" y="0"/>
            <a:ext cx="8922500" cy="514350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A67EBB4-482F-4F5E-9F81-74E01A488D53}"/>
              </a:ext>
            </a:extLst>
          </p:cNvPr>
          <p:cNvSpPr txBox="1"/>
          <p:nvPr/>
        </p:nvSpPr>
        <p:spPr>
          <a:xfrm>
            <a:off x="476249" y="200025"/>
            <a:ext cx="513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JOBBCENTRUM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4090E5-9B16-42B6-8AEE-A4AAC7192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4" y="4126551"/>
            <a:ext cx="548236" cy="753979"/>
          </a:xfrm>
          <a:prstGeom prst="rect">
            <a:avLst/>
          </a:prstGeom>
        </p:spPr>
      </p:pic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64BE23B9-98F4-45E1-B9D8-4A4CF4F21353}"/>
              </a:ext>
            </a:extLst>
          </p:cNvPr>
          <p:cNvSpPr/>
          <p:nvPr/>
        </p:nvSpPr>
        <p:spPr>
          <a:xfrm>
            <a:off x="4622924" y="2363642"/>
            <a:ext cx="2142173" cy="246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439"/>
                </a:lnTo>
                <a:lnTo>
                  <a:pt x="2142173" y="123439"/>
                </a:lnTo>
                <a:lnTo>
                  <a:pt x="2142173" y="246879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A47AF3A1-1A14-4715-A939-842B7052A3EA}"/>
              </a:ext>
            </a:extLst>
          </p:cNvPr>
          <p:cNvSpPr/>
          <p:nvPr/>
        </p:nvSpPr>
        <p:spPr>
          <a:xfrm>
            <a:off x="4622924" y="2363642"/>
            <a:ext cx="711248" cy="246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3439"/>
                </a:lnTo>
                <a:lnTo>
                  <a:pt x="711248" y="123439"/>
                </a:lnTo>
                <a:lnTo>
                  <a:pt x="711248" y="246879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7331DE0A-CCA4-4F61-955E-38BB0F7F8CEE}"/>
              </a:ext>
            </a:extLst>
          </p:cNvPr>
          <p:cNvSpPr/>
          <p:nvPr/>
        </p:nvSpPr>
        <p:spPr>
          <a:xfrm>
            <a:off x="3911676" y="2363642"/>
            <a:ext cx="711248" cy="246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11248" y="0"/>
                </a:moveTo>
                <a:lnTo>
                  <a:pt x="711248" y="123439"/>
                </a:lnTo>
                <a:lnTo>
                  <a:pt x="0" y="123439"/>
                </a:lnTo>
                <a:lnTo>
                  <a:pt x="0" y="246879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91ADC1CD-FCC9-42FA-8A2E-5CB85F437CCD}"/>
              </a:ext>
            </a:extLst>
          </p:cNvPr>
          <p:cNvSpPr/>
          <p:nvPr/>
        </p:nvSpPr>
        <p:spPr>
          <a:xfrm>
            <a:off x="2489180" y="2363642"/>
            <a:ext cx="2133744" cy="246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33744" y="0"/>
                </a:moveTo>
                <a:lnTo>
                  <a:pt x="2133744" y="123439"/>
                </a:lnTo>
                <a:lnTo>
                  <a:pt x="0" y="123439"/>
                </a:lnTo>
                <a:lnTo>
                  <a:pt x="0" y="246879"/>
                </a:lnTo>
              </a:path>
            </a:pathLst>
          </a:custGeom>
          <a:noFill/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429D2DF-13C0-4074-B20E-BCD3E9D78CF9}"/>
              </a:ext>
            </a:extLst>
          </p:cNvPr>
          <p:cNvGrpSpPr/>
          <p:nvPr/>
        </p:nvGrpSpPr>
        <p:grpSpPr>
          <a:xfrm>
            <a:off x="487305" y="557784"/>
            <a:ext cx="8279667" cy="2858537"/>
            <a:chOff x="487305" y="557784"/>
            <a:chExt cx="8279667" cy="2858537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144F5DD-DF56-415E-9A44-CACCE9DFCBC8}"/>
                </a:ext>
              </a:extLst>
            </p:cNvPr>
            <p:cNvSpPr/>
            <p:nvPr/>
          </p:nvSpPr>
          <p:spPr>
            <a:xfrm>
              <a:off x="4622924" y="2363642"/>
              <a:ext cx="3556240" cy="2468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3439"/>
                  </a:lnTo>
                  <a:lnTo>
                    <a:pt x="3556240" y="123439"/>
                  </a:lnTo>
                  <a:lnTo>
                    <a:pt x="3556240" y="246879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D37989EF-CECA-4087-B2AC-277829FDD322}"/>
                </a:ext>
              </a:extLst>
            </p:cNvPr>
            <p:cNvSpPr/>
            <p:nvPr/>
          </p:nvSpPr>
          <p:spPr>
            <a:xfrm>
              <a:off x="1066684" y="2363642"/>
              <a:ext cx="3556240" cy="2468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56240" y="0"/>
                  </a:moveTo>
                  <a:lnTo>
                    <a:pt x="3556240" y="123439"/>
                  </a:lnTo>
                  <a:lnTo>
                    <a:pt x="0" y="123439"/>
                  </a:lnTo>
                  <a:lnTo>
                    <a:pt x="0" y="246879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B00B76D9-0A2E-4DEB-B1FD-BF84A9941FC5}"/>
                </a:ext>
              </a:extLst>
            </p:cNvPr>
            <p:cNvSpPr/>
            <p:nvPr/>
          </p:nvSpPr>
          <p:spPr>
            <a:xfrm>
              <a:off x="2852998" y="1428803"/>
              <a:ext cx="3539852" cy="934838"/>
            </a:xfrm>
            <a:custGeom>
              <a:avLst/>
              <a:gdLst>
                <a:gd name="connsiteX0" fmla="*/ 0 w 3539852"/>
                <a:gd name="connsiteY0" fmla="*/ 0 h 934838"/>
                <a:gd name="connsiteX1" fmla="*/ 3539852 w 3539852"/>
                <a:gd name="connsiteY1" fmla="*/ 0 h 934838"/>
                <a:gd name="connsiteX2" fmla="*/ 3539852 w 3539852"/>
                <a:gd name="connsiteY2" fmla="*/ 934838 h 934838"/>
                <a:gd name="connsiteX3" fmla="*/ 0 w 3539852"/>
                <a:gd name="connsiteY3" fmla="*/ 934838 h 934838"/>
                <a:gd name="connsiteX4" fmla="*/ 0 w 3539852"/>
                <a:gd name="connsiteY4" fmla="*/ 0 h 93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9852" h="934838">
                  <a:moveTo>
                    <a:pt x="0" y="0"/>
                  </a:moveTo>
                  <a:lnTo>
                    <a:pt x="3539852" y="0"/>
                  </a:lnTo>
                  <a:lnTo>
                    <a:pt x="3539852" y="934838"/>
                  </a:lnTo>
                  <a:lnTo>
                    <a:pt x="0" y="934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1" kern="1200" dirty="0">
                  <a:solidFill>
                    <a:schemeClr val="bg1"/>
                  </a:solidFill>
                </a:rPr>
                <a:t>JOBBCENTRUM</a:t>
              </a:r>
              <a:br>
                <a:rPr lang="sv-SE" sz="1800" b="1" kern="1200" dirty="0">
                  <a:solidFill>
                    <a:schemeClr val="bg1"/>
                  </a:solidFill>
                </a:rPr>
              </a:br>
              <a:r>
                <a:rPr lang="sv-SE" sz="1100" kern="1200" spc="300" dirty="0">
                  <a:solidFill>
                    <a:schemeClr val="bg1"/>
                  </a:solidFill>
                </a:rPr>
                <a:t>ENHETSCHEF </a:t>
              </a:r>
              <a:r>
                <a:rPr lang="sv-SE" sz="1100" kern="1200" spc="300" dirty="0">
                  <a:solidFill>
                    <a:schemeClr val="bg1"/>
                  </a:solidFill>
                  <a:latin typeface="Calibri"/>
                  <a:ea typeface="+mn-ea"/>
                  <a:cs typeface="+mn-cs"/>
                </a:rPr>
                <a:t>CHRISTINA REUTERWALL</a:t>
              </a:r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7854973E-D8E7-40DA-8515-C9BFDD0D6FFE}"/>
                </a:ext>
              </a:extLst>
            </p:cNvPr>
            <p:cNvSpPr/>
            <p:nvPr/>
          </p:nvSpPr>
          <p:spPr>
            <a:xfrm>
              <a:off x="6177289" y="2615015"/>
              <a:ext cx="1175616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dirty="0"/>
                <a:t>UNGDOMS-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kern="1200" dirty="0"/>
                <a:t>INSATSER</a:t>
              </a:r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5E07728-2783-4B3A-87D2-CDA41DF2E1D4}"/>
                </a:ext>
              </a:extLst>
            </p:cNvPr>
            <p:cNvSpPr/>
            <p:nvPr/>
          </p:nvSpPr>
          <p:spPr>
            <a:xfrm>
              <a:off x="487305" y="2610521"/>
              <a:ext cx="1194315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kern="1200" dirty="0"/>
                <a:t>KARTLÄGGNING</a:t>
              </a:r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AC49F7E-E073-4A4A-86A9-792EF1338E77}"/>
                </a:ext>
              </a:extLst>
            </p:cNvPr>
            <p:cNvSpPr/>
            <p:nvPr/>
          </p:nvSpPr>
          <p:spPr>
            <a:xfrm>
              <a:off x="3323868" y="2610521"/>
              <a:ext cx="1175616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kern="1200" dirty="0"/>
                <a:t>ARBETSMARKNADS</a:t>
              </a:r>
              <a:r>
                <a:rPr lang="sv-SE" sz="1200" b="1" kern="1200" dirty="0"/>
                <a:t> </a:t>
              </a:r>
              <a:r>
                <a:rPr lang="sv-SE" sz="1100" b="1" kern="1200" dirty="0"/>
                <a:t>ANSTÄLLNINGAR</a:t>
              </a: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2BD2BA20-094E-4FC0-B305-BBE2AA4E4E78}"/>
                </a:ext>
              </a:extLst>
            </p:cNvPr>
            <p:cNvSpPr/>
            <p:nvPr/>
          </p:nvSpPr>
          <p:spPr>
            <a:xfrm>
              <a:off x="1901372" y="2610521"/>
              <a:ext cx="1175616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dirty="0"/>
                <a:t>JOBBPLANERING</a:t>
              </a:r>
              <a:endParaRPr lang="sv-SE" sz="1100" b="1" kern="1200" dirty="0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1F3B5EB-C057-4482-9739-38BE1B4712B1}"/>
                </a:ext>
              </a:extLst>
            </p:cNvPr>
            <p:cNvSpPr/>
            <p:nvPr/>
          </p:nvSpPr>
          <p:spPr>
            <a:xfrm>
              <a:off x="4746364" y="2610521"/>
              <a:ext cx="1175616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kern="1200" dirty="0"/>
                <a:t>FÖRETAGS-GRUPPEN</a:t>
              </a:r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2A272DEE-1556-4BC5-9074-DEDBCFC97B98}"/>
                </a:ext>
              </a:extLst>
            </p:cNvPr>
            <p:cNvSpPr/>
            <p:nvPr/>
          </p:nvSpPr>
          <p:spPr>
            <a:xfrm>
              <a:off x="7591356" y="2610521"/>
              <a:ext cx="1175616" cy="801306"/>
            </a:xfrm>
            <a:custGeom>
              <a:avLst/>
              <a:gdLst>
                <a:gd name="connsiteX0" fmla="*/ 0 w 1175616"/>
                <a:gd name="connsiteY0" fmla="*/ 0 h 801306"/>
                <a:gd name="connsiteX1" fmla="*/ 1175616 w 1175616"/>
                <a:gd name="connsiteY1" fmla="*/ 0 h 801306"/>
                <a:gd name="connsiteX2" fmla="*/ 1175616 w 1175616"/>
                <a:gd name="connsiteY2" fmla="*/ 801306 h 801306"/>
                <a:gd name="connsiteX3" fmla="*/ 0 w 1175616"/>
                <a:gd name="connsiteY3" fmla="*/ 801306 h 801306"/>
                <a:gd name="connsiteX4" fmla="*/ 0 w 1175616"/>
                <a:gd name="connsiteY4" fmla="*/ 0 h 80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16" h="801306">
                  <a:moveTo>
                    <a:pt x="0" y="0"/>
                  </a:moveTo>
                  <a:lnTo>
                    <a:pt x="1175616" y="0"/>
                  </a:lnTo>
                  <a:lnTo>
                    <a:pt x="1175616" y="801306"/>
                  </a:lnTo>
                  <a:lnTo>
                    <a:pt x="0" y="801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100" b="1" kern="1200" dirty="0"/>
                <a:t>BUDGET </a:t>
              </a:r>
              <a:br>
                <a:rPr lang="sv-SE" sz="1100" b="1" kern="1200" dirty="0"/>
              </a:br>
              <a:r>
                <a:rPr lang="sv-SE" sz="1100" b="1" dirty="0"/>
                <a:t>OCH</a:t>
              </a:r>
              <a:r>
                <a:rPr lang="sv-SE" sz="1100" b="1" kern="1200" dirty="0"/>
                <a:t> SKULD</a:t>
              </a:r>
            </a:p>
          </p:txBody>
        </p:sp>
        <p:pic>
          <p:nvPicPr>
            <p:cNvPr id="7" name="Bild 6" descr="Hjälte kvinna med hel fyllning">
              <a:extLst>
                <a:ext uri="{FF2B5EF4-FFF2-40B4-BE49-F238E27FC236}">
                  <a16:creationId xmlns:a16="http://schemas.microsoft.com/office/drawing/2014/main" id="{D5D2D5AB-FE82-44A4-8472-37235FF4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6711" y="557784"/>
              <a:ext cx="914400" cy="914400"/>
            </a:xfrm>
            <a:prstGeom prst="rect">
              <a:avLst/>
            </a:prstGeom>
          </p:spPr>
        </p:pic>
        <p:pic>
          <p:nvPicPr>
            <p:cNvPr id="10" name="Bild 9" descr="Hjälte man med hel fyllning">
              <a:extLst>
                <a:ext uri="{FF2B5EF4-FFF2-40B4-BE49-F238E27FC236}">
                  <a16:creationId xmlns:a16="http://schemas.microsoft.com/office/drawing/2014/main" id="{19DFE5B3-BA33-49EA-95AB-9AB53F251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08524" y="613441"/>
              <a:ext cx="914400" cy="914400"/>
            </a:xfrm>
            <a:prstGeom prst="rect">
              <a:avLst/>
            </a:prstGeom>
          </p:spPr>
        </p:pic>
        <p:sp>
          <p:nvSpPr>
            <p:cNvPr id="2" name="Stjärna: 5 punkter 1">
              <a:extLst>
                <a:ext uri="{FF2B5EF4-FFF2-40B4-BE49-F238E27FC236}">
                  <a16:creationId xmlns:a16="http://schemas.microsoft.com/office/drawing/2014/main" id="{9E696D6D-87FB-495E-AC88-F84309976599}"/>
                </a:ext>
              </a:extLst>
            </p:cNvPr>
            <p:cNvSpPr/>
            <p:nvPr/>
          </p:nvSpPr>
          <p:spPr>
            <a:xfrm>
              <a:off x="3559126" y="1645919"/>
              <a:ext cx="295421" cy="276999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696264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B538-63C7-525B-9748-E45C5D4A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B0799FC-E919-DE4A-0113-DAA376D4F28D}"/>
              </a:ext>
            </a:extLst>
          </p:cNvPr>
          <p:cNvSpPr/>
          <p:nvPr/>
        </p:nvSpPr>
        <p:spPr>
          <a:xfrm>
            <a:off x="244504" y="0"/>
            <a:ext cx="8922500" cy="514350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E8A17EC-F976-1D4C-412A-354AC57C8DFB}"/>
              </a:ext>
            </a:extLst>
          </p:cNvPr>
          <p:cNvSpPr txBox="1"/>
          <p:nvPr/>
        </p:nvSpPr>
        <p:spPr>
          <a:xfrm>
            <a:off x="476249" y="200025"/>
            <a:ext cx="513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spc="300" dirty="0">
                <a:solidFill>
                  <a:prstClr val="white"/>
                </a:solidFill>
              </a:rPr>
              <a:t>UTVECKLINGSCENTRUM</a:t>
            </a:r>
            <a:endParaRPr lang="sv-SE" sz="1200" spc="300" dirty="0">
              <a:solidFill>
                <a:prstClr val="white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C8E35C0-BBFF-0751-2C0F-6CDE1B7D3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4" y="4126551"/>
            <a:ext cx="548236" cy="753979"/>
          </a:xfrm>
          <a:prstGeom prst="rect">
            <a:avLst/>
          </a:prstGeom>
        </p:spPr>
      </p:pic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85773680-3CEC-670F-DAED-35C4E56898CF}"/>
              </a:ext>
            </a:extLst>
          </p:cNvPr>
          <p:cNvSpPr/>
          <p:nvPr/>
        </p:nvSpPr>
        <p:spPr>
          <a:xfrm>
            <a:off x="4429586" y="1467117"/>
            <a:ext cx="2115065" cy="3826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4187"/>
                </a:lnTo>
                <a:lnTo>
                  <a:pt x="2097367" y="244187"/>
                </a:lnTo>
                <a:lnTo>
                  <a:pt x="2097367" y="382642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D2E880D0-F8BF-9249-8E67-90E2DED718FF}"/>
              </a:ext>
            </a:extLst>
          </p:cNvPr>
          <p:cNvSpPr/>
          <p:nvPr/>
        </p:nvSpPr>
        <p:spPr>
          <a:xfrm>
            <a:off x="1918820" y="1467117"/>
            <a:ext cx="2510766" cy="3823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10766" y="0"/>
                </a:moveTo>
                <a:lnTo>
                  <a:pt x="2510766" y="243884"/>
                </a:lnTo>
                <a:lnTo>
                  <a:pt x="0" y="243884"/>
                </a:lnTo>
                <a:lnTo>
                  <a:pt x="0" y="382338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752ADA4C-27CF-8CED-686E-A96E8A179B01}"/>
              </a:ext>
            </a:extLst>
          </p:cNvPr>
          <p:cNvSpPr/>
          <p:nvPr/>
        </p:nvSpPr>
        <p:spPr>
          <a:xfrm>
            <a:off x="2448772" y="814144"/>
            <a:ext cx="3997022" cy="663731"/>
          </a:xfrm>
          <a:custGeom>
            <a:avLst/>
            <a:gdLst>
              <a:gd name="connsiteX0" fmla="*/ 0 w 3997022"/>
              <a:gd name="connsiteY0" fmla="*/ 0 h 663731"/>
              <a:gd name="connsiteX1" fmla="*/ 3997022 w 3997022"/>
              <a:gd name="connsiteY1" fmla="*/ 0 h 663731"/>
              <a:gd name="connsiteX2" fmla="*/ 3997022 w 3997022"/>
              <a:gd name="connsiteY2" fmla="*/ 663731 h 663731"/>
              <a:gd name="connsiteX3" fmla="*/ 0 w 3997022"/>
              <a:gd name="connsiteY3" fmla="*/ 663731 h 663731"/>
              <a:gd name="connsiteX4" fmla="*/ 0 w 3997022"/>
              <a:gd name="connsiteY4" fmla="*/ 0 h 6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022" h="663731">
                <a:moveTo>
                  <a:pt x="0" y="0"/>
                </a:moveTo>
                <a:lnTo>
                  <a:pt x="3997022" y="0"/>
                </a:lnTo>
                <a:lnTo>
                  <a:pt x="3997022" y="663731"/>
                </a:lnTo>
                <a:lnTo>
                  <a:pt x="0" y="6637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800" b="1" kern="1200" dirty="0"/>
              <a:t>UTVECKLINGSCENTRUM</a:t>
            </a:r>
            <a:br>
              <a:rPr lang="sv-SE" sz="1800" b="1" kern="1200" dirty="0"/>
            </a:br>
            <a:r>
              <a:rPr lang="sv-SE" sz="1100" kern="1200" spc="300" dirty="0">
                <a:solidFill>
                  <a:schemeClr val="bg1"/>
                </a:solidFill>
              </a:rPr>
              <a:t>ENHETSCHEF </a:t>
            </a:r>
            <a:r>
              <a:rPr lang="sv-SE" sz="1100" kern="1200" spc="3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ULRIKA HOLMER</a:t>
            </a:r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5FECDCCF-1151-274B-78C4-6479D7863E79}"/>
              </a:ext>
            </a:extLst>
          </p:cNvPr>
          <p:cNvSpPr/>
          <p:nvPr/>
        </p:nvSpPr>
        <p:spPr>
          <a:xfrm>
            <a:off x="919885" y="1860214"/>
            <a:ext cx="2033263" cy="302668"/>
          </a:xfrm>
          <a:custGeom>
            <a:avLst/>
            <a:gdLst>
              <a:gd name="connsiteX0" fmla="*/ 0 w 2033263"/>
              <a:gd name="connsiteY0" fmla="*/ 0 h 302668"/>
              <a:gd name="connsiteX1" fmla="*/ 2033263 w 2033263"/>
              <a:gd name="connsiteY1" fmla="*/ 0 h 302668"/>
              <a:gd name="connsiteX2" fmla="*/ 2033263 w 2033263"/>
              <a:gd name="connsiteY2" fmla="*/ 302668 h 302668"/>
              <a:gd name="connsiteX3" fmla="*/ 0 w 2033263"/>
              <a:gd name="connsiteY3" fmla="*/ 302668 h 302668"/>
              <a:gd name="connsiteX4" fmla="*/ 0 w 2033263"/>
              <a:gd name="connsiteY4" fmla="*/ 0 h 30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63" h="302668">
                <a:moveTo>
                  <a:pt x="0" y="0"/>
                </a:moveTo>
                <a:lnTo>
                  <a:pt x="2033263" y="0"/>
                </a:lnTo>
                <a:lnTo>
                  <a:pt x="2033263" y="302668"/>
                </a:lnTo>
                <a:lnTo>
                  <a:pt x="0" y="3026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000" kern="1200" spc="300" dirty="0">
                <a:solidFill>
                  <a:prstClr val="white"/>
                </a:solidFill>
              </a:rPr>
              <a:t>AVDELNINGSCHEF,</a:t>
            </a:r>
            <a:br>
              <a:rPr lang="sv-SE" sz="1000" kern="1200" spc="300" dirty="0">
                <a:solidFill>
                  <a:prstClr val="white"/>
                </a:solidFill>
              </a:rPr>
            </a:br>
            <a:r>
              <a:rPr lang="sv-SE" sz="1000" kern="1200" spc="300" dirty="0">
                <a:solidFill>
                  <a:prstClr val="white"/>
                </a:solidFill>
              </a:rPr>
              <a:t> CARINA FAHLSTRÖM</a:t>
            </a:r>
            <a:endParaRPr lang="sv-SE" sz="1000" kern="1200" dirty="0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9D75E994-FF96-8FF0-DB32-917D816ADD2B}"/>
              </a:ext>
            </a:extLst>
          </p:cNvPr>
          <p:cNvSpPr/>
          <p:nvPr/>
        </p:nvSpPr>
        <p:spPr>
          <a:xfrm>
            <a:off x="5525699" y="1860517"/>
            <a:ext cx="2037904" cy="302397"/>
          </a:xfrm>
          <a:custGeom>
            <a:avLst/>
            <a:gdLst>
              <a:gd name="connsiteX0" fmla="*/ 0 w 2037904"/>
              <a:gd name="connsiteY0" fmla="*/ 0 h 302397"/>
              <a:gd name="connsiteX1" fmla="*/ 2037904 w 2037904"/>
              <a:gd name="connsiteY1" fmla="*/ 0 h 302397"/>
              <a:gd name="connsiteX2" fmla="*/ 2037904 w 2037904"/>
              <a:gd name="connsiteY2" fmla="*/ 302397 h 302397"/>
              <a:gd name="connsiteX3" fmla="*/ 0 w 2037904"/>
              <a:gd name="connsiteY3" fmla="*/ 302397 h 302397"/>
              <a:gd name="connsiteX4" fmla="*/ 0 w 2037904"/>
              <a:gd name="connsiteY4" fmla="*/ 0 h 30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904" h="302397">
                <a:moveTo>
                  <a:pt x="0" y="0"/>
                </a:moveTo>
                <a:lnTo>
                  <a:pt x="2037904" y="0"/>
                </a:lnTo>
                <a:lnTo>
                  <a:pt x="2037904" y="302397"/>
                </a:lnTo>
                <a:lnTo>
                  <a:pt x="0" y="3023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000" kern="1200" spc="300" dirty="0">
                <a:solidFill>
                  <a:prstClr val="white"/>
                </a:solidFill>
              </a:rPr>
              <a:t>AVDELNINGSCHEF,</a:t>
            </a:r>
            <a:br>
              <a:rPr lang="sv-SE" sz="1000" kern="1200" spc="300" dirty="0">
                <a:solidFill>
                  <a:prstClr val="white"/>
                </a:solidFill>
              </a:rPr>
            </a:br>
            <a:r>
              <a:rPr lang="sv-SE" sz="1000" kern="1200" spc="300" dirty="0">
                <a:solidFill>
                  <a:prstClr val="white"/>
                </a:solidFill>
              </a:rPr>
              <a:t> FREDRIK BÄCKSTRÖM</a:t>
            </a:r>
            <a:endParaRPr lang="sv-SE" sz="1000" kern="1200" dirty="0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E54BFC3C-988B-DC78-B494-428A16E24DFF}"/>
              </a:ext>
            </a:extLst>
          </p:cNvPr>
          <p:cNvSpPr/>
          <p:nvPr/>
        </p:nvSpPr>
        <p:spPr>
          <a:xfrm>
            <a:off x="3520298" y="1849085"/>
            <a:ext cx="1696502" cy="302397"/>
          </a:xfrm>
          <a:custGeom>
            <a:avLst/>
            <a:gdLst>
              <a:gd name="connsiteX0" fmla="*/ 0 w 1696502"/>
              <a:gd name="connsiteY0" fmla="*/ 0 h 302397"/>
              <a:gd name="connsiteX1" fmla="*/ 1696502 w 1696502"/>
              <a:gd name="connsiteY1" fmla="*/ 0 h 302397"/>
              <a:gd name="connsiteX2" fmla="*/ 1696502 w 1696502"/>
              <a:gd name="connsiteY2" fmla="*/ 302397 h 302397"/>
              <a:gd name="connsiteX3" fmla="*/ 0 w 1696502"/>
              <a:gd name="connsiteY3" fmla="*/ 302397 h 302397"/>
              <a:gd name="connsiteX4" fmla="*/ 0 w 1696502"/>
              <a:gd name="connsiteY4" fmla="*/ 0 h 30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02" h="302397">
                <a:moveTo>
                  <a:pt x="0" y="0"/>
                </a:moveTo>
                <a:lnTo>
                  <a:pt x="1696502" y="0"/>
                </a:lnTo>
                <a:lnTo>
                  <a:pt x="1696502" y="302397"/>
                </a:lnTo>
                <a:lnTo>
                  <a:pt x="0" y="3023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400" kern="1200" dirty="0">
                <a:solidFill>
                  <a:schemeClr val="bg1"/>
                </a:solidFill>
              </a:rPr>
              <a:t>ADMINISTRATION</a:t>
            </a:r>
            <a:endParaRPr lang="sv-SE" sz="1400" kern="1200" dirty="0"/>
          </a:p>
        </p:txBody>
      </p:sp>
      <p:sp>
        <p:nvSpPr>
          <p:cNvPr id="22" name="Stjärna: 5 punkter 21">
            <a:extLst>
              <a:ext uri="{FF2B5EF4-FFF2-40B4-BE49-F238E27FC236}">
                <a16:creationId xmlns:a16="http://schemas.microsoft.com/office/drawing/2014/main" id="{DDBDA6B2-D939-B160-2B6A-4C9AD95EFAAA}"/>
              </a:ext>
            </a:extLst>
          </p:cNvPr>
          <p:cNvSpPr/>
          <p:nvPr/>
        </p:nvSpPr>
        <p:spPr>
          <a:xfrm>
            <a:off x="3009138" y="873551"/>
            <a:ext cx="295421" cy="276999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Ambitioner med hel fyllning">
            <a:extLst>
              <a:ext uri="{FF2B5EF4-FFF2-40B4-BE49-F238E27FC236}">
                <a16:creationId xmlns:a16="http://schemas.microsoft.com/office/drawing/2014/main" id="{B3A18BCD-EAA9-5D88-F294-34CB7936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3358" y="265950"/>
            <a:ext cx="686296" cy="686296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DF016BE0-23B7-5306-D24B-82CB1B156C87}"/>
              </a:ext>
            </a:extLst>
          </p:cNvPr>
          <p:cNvGrpSpPr/>
          <p:nvPr/>
        </p:nvGrpSpPr>
        <p:grpSpPr>
          <a:xfrm>
            <a:off x="557562" y="2162881"/>
            <a:ext cx="3485552" cy="3031619"/>
            <a:chOff x="846152" y="2162882"/>
            <a:chExt cx="3196962" cy="2701946"/>
          </a:xfrm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F64D6C06-595A-A2A2-75B7-646289A46A42}"/>
                </a:ext>
              </a:extLst>
            </p:cNvPr>
            <p:cNvSpPr/>
            <p:nvPr/>
          </p:nvSpPr>
          <p:spPr>
            <a:xfrm>
              <a:off x="919885" y="2361413"/>
              <a:ext cx="3123229" cy="2078847"/>
            </a:xfrm>
            <a:custGeom>
              <a:avLst/>
              <a:gdLst>
                <a:gd name="connsiteX0" fmla="*/ 0 w 3123229"/>
                <a:gd name="connsiteY0" fmla="*/ 0 h 2078847"/>
                <a:gd name="connsiteX1" fmla="*/ 3123229 w 3123229"/>
                <a:gd name="connsiteY1" fmla="*/ 0 h 2078847"/>
                <a:gd name="connsiteX2" fmla="*/ 3123229 w 3123229"/>
                <a:gd name="connsiteY2" fmla="*/ 2078847 h 2078847"/>
                <a:gd name="connsiteX3" fmla="*/ 0 w 3123229"/>
                <a:gd name="connsiteY3" fmla="*/ 2078847 h 2078847"/>
                <a:gd name="connsiteX4" fmla="*/ 0 w 3123229"/>
                <a:gd name="connsiteY4" fmla="*/ 0 h 20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229" h="2078847">
                  <a:moveTo>
                    <a:pt x="0" y="0"/>
                  </a:moveTo>
                  <a:lnTo>
                    <a:pt x="3123229" y="0"/>
                  </a:lnTo>
                  <a:lnTo>
                    <a:pt x="3123229" y="2078847"/>
                  </a:lnTo>
                  <a:lnTo>
                    <a:pt x="0" y="2078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200" b="1" kern="12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3AE088C1-19E3-A5AF-A03F-E80C6D0C7142}"/>
                </a:ext>
              </a:extLst>
            </p:cNvPr>
            <p:cNvSpPr txBox="1"/>
            <p:nvPr/>
          </p:nvSpPr>
          <p:spPr>
            <a:xfrm>
              <a:off x="846152" y="2313768"/>
              <a:ext cx="3180240" cy="2551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sv-SE" sz="1200" dirty="0">
                  <a:solidFill>
                    <a:prstClr val="white"/>
                  </a:solidFill>
                </a:rPr>
                <a:t>ARBETSLEDARE FINNS I RESPEKTIVE VERKSAMHET</a:t>
              </a:r>
              <a:br>
                <a:rPr lang="sv-SE" sz="1000" dirty="0">
                  <a:solidFill>
                    <a:prstClr val="white"/>
                  </a:solidFill>
                </a:rPr>
              </a:br>
              <a:endParaRPr lang="sv-SE" sz="1000" dirty="0">
                <a:solidFill>
                  <a:prstClr val="white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    KÖK OCH BAGERI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CAFÉ ANUND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CAFÉ MIMER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CAFÉ BÄCKBY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CAFÉ STADSBIBLIOTEKET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CAFÈ ESKADER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ÖSTRA HOLMEN (SOMRARNA)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DATA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IT / MEDIA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MALMA GÅRD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000" dirty="0">
                  <a:solidFill>
                    <a:schemeClr val="bg1"/>
                  </a:solidFill>
                </a:rPr>
                <a:t>ÖVNINGSFÖRETAG; </a:t>
              </a:r>
              <a:r>
                <a:rPr lang="sv-SE" sz="1100" dirty="0">
                  <a:solidFill>
                    <a:schemeClr val="bg1"/>
                  </a:solidFill>
                </a:rPr>
                <a:t>INFRAME OCH HANDEL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chemeClr val="bg1"/>
                </a:solidFill>
              </a:endParaRPr>
            </a:p>
            <a:p>
              <a:endParaRPr lang="sv-SE" dirty="0"/>
            </a:p>
          </p:txBody>
        </p:sp>
        <p:cxnSp>
          <p:nvCxnSpPr>
            <p:cNvPr id="6" name="Rak koppling 5">
              <a:extLst>
                <a:ext uri="{FF2B5EF4-FFF2-40B4-BE49-F238E27FC236}">
                  <a16:creationId xmlns:a16="http://schemas.microsoft.com/office/drawing/2014/main" id="{18285C8A-2356-2EB2-CF5E-6692BBD11893}"/>
                </a:ext>
              </a:extLst>
            </p:cNvPr>
            <p:cNvCxnSpPr/>
            <p:nvPr/>
          </p:nvCxnSpPr>
          <p:spPr>
            <a:xfrm>
              <a:off x="1936516" y="2162882"/>
              <a:ext cx="0" cy="1930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1E1EE96D-7EBD-DE6A-728B-E02E118AD85C}"/>
              </a:ext>
            </a:extLst>
          </p:cNvPr>
          <p:cNvGrpSpPr/>
          <p:nvPr/>
        </p:nvGrpSpPr>
        <p:grpSpPr>
          <a:xfrm>
            <a:off x="4739771" y="2162882"/>
            <a:ext cx="3342887" cy="2531966"/>
            <a:chOff x="4739771" y="2162882"/>
            <a:chExt cx="2897565" cy="2277378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31D0471-B727-3AE0-9404-CF9F7E4927E5}"/>
                </a:ext>
              </a:extLst>
            </p:cNvPr>
            <p:cNvGrpSpPr/>
            <p:nvPr/>
          </p:nvGrpSpPr>
          <p:grpSpPr>
            <a:xfrm>
              <a:off x="4741229" y="2162882"/>
              <a:ext cx="2822374" cy="2277378"/>
              <a:chOff x="4741229" y="2162882"/>
              <a:chExt cx="2822374" cy="2277378"/>
            </a:xfrm>
          </p:grpSpPr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D9124EB7-93B3-1462-310F-3519F30637F9}"/>
                  </a:ext>
                </a:extLst>
              </p:cNvPr>
              <p:cNvSpPr/>
              <p:nvPr/>
            </p:nvSpPr>
            <p:spPr>
              <a:xfrm>
                <a:off x="4741229" y="2366661"/>
                <a:ext cx="2822374" cy="2073599"/>
              </a:xfrm>
              <a:custGeom>
                <a:avLst/>
                <a:gdLst>
                  <a:gd name="connsiteX0" fmla="*/ 0 w 2822374"/>
                  <a:gd name="connsiteY0" fmla="*/ 0 h 2073599"/>
                  <a:gd name="connsiteX1" fmla="*/ 2822374 w 2822374"/>
                  <a:gd name="connsiteY1" fmla="*/ 0 h 2073599"/>
                  <a:gd name="connsiteX2" fmla="*/ 2822374 w 2822374"/>
                  <a:gd name="connsiteY2" fmla="*/ 2073599 h 2073599"/>
                  <a:gd name="connsiteX3" fmla="*/ 0 w 2822374"/>
                  <a:gd name="connsiteY3" fmla="*/ 2073599 h 2073599"/>
                  <a:gd name="connsiteX4" fmla="*/ 0 w 2822374"/>
                  <a:gd name="connsiteY4" fmla="*/ 0 h 207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374" h="2073599">
                    <a:moveTo>
                      <a:pt x="0" y="0"/>
                    </a:moveTo>
                    <a:lnTo>
                      <a:pt x="2822374" y="0"/>
                    </a:lnTo>
                    <a:lnTo>
                      <a:pt x="2822374" y="2073599"/>
                    </a:lnTo>
                    <a:lnTo>
                      <a:pt x="0" y="207359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99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tint val="99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sv-SE" sz="1200" b="1" kern="1200" dirty="0"/>
                  <a:t>    </a:t>
                </a:r>
              </a:p>
            </p:txBody>
          </p:sp>
          <p:cxnSp>
            <p:nvCxnSpPr>
              <p:cNvPr id="31" name="Rak koppling 30">
                <a:extLst>
                  <a:ext uri="{FF2B5EF4-FFF2-40B4-BE49-F238E27FC236}">
                    <a16:creationId xmlns:a16="http://schemas.microsoft.com/office/drawing/2014/main" id="{6DABA7F1-057E-A84E-DE73-079A2BBD5224}"/>
                  </a:ext>
                </a:extLst>
              </p:cNvPr>
              <p:cNvCxnSpPr/>
              <p:nvPr/>
            </p:nvCxnSpPr>
            <p:spPr>
              <a:xfrm>
                <a:off x="6546583" y="2162882"/>
                <a:ext cx="0" cy="1930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C4FD9C6E-4956-44DA-B8A4-51F3F4329FE9}"/>
                </a:ext>
              </a:extLst>
            </p:cNvPr>
            <p:cNvSpPr txBox="1"/>
            <p:nvPr/>
          </p:nvSpPr>
          <p:spPr>
            <a:xfrm>
              <a:off x="4739771" y="2337541"/>
              <a:ext cx="2897565" cy="191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sv-SE" sz="1200" dirty="0">
                  <a:solidFill>
                    <a:prstClr val="white"/>
                  </a:solidFill>
                </a:rPr>
                <a:t>ARBETSLEDARE FINNS I RESPEKTIVE VERKSAMHET</a:t>
              </a:r>
              <a:br>
                <a:rPr lang="sv-SE" sz="1200" dirty="0">
                  <a:solidFill>
                    <a:prstClr val="white"/>
                  </a:solidFill>
                </a:rPr>
              </a:br>
              <a:r>
                <a:rPr lang="sv-SE" sz="1000" dirty="0">
                  <a:solidFill>
                    <a:prstClr val="white"/>
                  </a:solidFill>
                </a:rPr>
                <a:t> </a:t>
              </a:r>
              <a:endParaRPr lang="sv-SE" sz="1000" dirty="0">
                <a:solidFill>
                  <a:schemeClr val="bg1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NATURVÅRD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PLÅT OCH SVETS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BYGG &amp; MÅLERI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BILREKOND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FASTIGHETSSKÖTSEL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TEXTIL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LOKALVÅRD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FÖRRÅD &amp; TVÄTT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MALMA ALLSERVICE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bg1"/>
                  </a:solidFill>
                </a:rPr>
                <a:t>FRITIDSBANKEN</a:t>
              </a:r>
              <a:endParaRPr lang="sv-SE" sz="1100" dirty="0"/>
            </a:p>
          </p:txBody>
        </p:sp>
      </p:grp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5AD67013-D07C-93FF-AF45-E91B913C7F4C}"/>
              </a:ext>
            </a:extLst>
          </p:cNvPr>
          <p:cNvCxnSpPr/>
          <p:nvPr/>
        </p:nvCxnSpPr>
        <p:spPr>
          <a:xfrm>
            <a:off x="4427086" y="1656042"/>
            <a:ext cx="0" cy="1930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68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2F4273D-BA86-4EA1-8DA6-B6CD3ABAF346}"/>
              </a:ext>
            </a:extLst>
          </p:cNvPr>
          <p:cNvSpPr/>
          <p:nvPr/>
        </p:nvSpPr>
        <p:spPr>
          <a:xfrm>
            <a:off x="221500" y="0"/>
            <a:ext cx="8922500" cy="514350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D782EF-B8AE-4E33-A5DB-9EA9A4DD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4" y="4126551"/>
            <a:ext cx="548236" cy="75397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A4A780-8364-46BE-8784-5EE0E689B720}"/>
              </a:ext>
            </a:extLst>
          </p:cNvPr>
          <p:cNvSpPr txBox="1"/>
          <p:nvPr/>
        </p:nvSpPr>
        <p:spPr>
          <a:xfrm>
            <a:off x="476250" y="200025"/>
            <a:ext cx="371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spc="300" dirty="0">
                <a:solidFill>
                  <a:schemeClr val="bg1"/>
                </a:solidFill>
              </a:rPr>
              <a:t>ARBETSMARKNADSPROCESSEN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452C82-7EAF-47C9-A14C-3E2B361C3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9" y="1848963"/>
            <a:ext cx="788280" cy="1445577"/>
          </a:xfrm>
          <a:prstGeom prst="rect">
            <a:avLst/>
          </a:prstGeom>
        </p:spPr>
      </p:pic>
      <p:cxnSp>
        <p:nvCxnSpPr>
          <p:cNvPr id="8" name="Rak pil 7">
            <a:extLst>
              <a:ext uri="{FF2B5EF4-FFF2-40B4-BE49-F238E27FC236}">
                <a16:creationId xmlns:a16="http://schemas.microsoft.com/office/drawing/2014/main" id="{A9F5FB63-81AB-400E-B665-7B04F17FE9D8}"/>
              </a:ext>
            </a:extLst>
          </p:cNvPr>
          <p:cNvCxnSpPr/>
          <p:nvPr/>
        </p:nvCxnSpPr>
        <p:spPr>
          <a:xfrm>
            <a:off x="1502229" y="2518310"/>
            <a:ext cx="5466606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16">
            <a:extLst>
              <a:ext uri="{FF2B5EF4-FFF2-40B4-BE49-F238E27FC236}">
                <a16:creationId xmlns:a16="http://schemas.microsoft.com/office/drawing/2014/main" id="{0B99257C-FB3B-4ED7-8D41-CDD24DAC0A6E}"/>
              </a:ext>
            </a:extLst>
          </p:cNvPr>
          <p:cNvCxnSpPr/>
          <p:nvPr/>
        </p:nvCxnSpPr>
        <p:spPr>
          <a:xfrm>
            <a:off x="3301340" y="2315151"/>
            <a:ext cx="0" cy="406318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18">
            <a:extLst>
              <a:ext uri="{FF2B5EF4-FFF2-40B4-BE49-F238E27FC236}">
                <a16:creationId xmlns:a16="http://schemas.microsoft.com/office/drawing/2014/main" id="{B665AE80-7D84-42DD-90A4-B0C7C208B90C}"/>
              </a:ext>
            </a:extLst>
          </p:cNvPr>
          <p:cNvCxnSpPr/>
          <p:nvPr/>
        </p:nvCxnSpPr>
        <p:spPr>
          <a:xfrm>
            <a:off x="5122223" y="2310040"/>
            <a:ext cx="0" cy="406318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297FC746-9CA2-48F0-A4FE-E5A311D737C1}"/>
              </a:ext>
            </a:extLst>
          </p:cNvPr>
          <p:cNvSpPr txBox="1"/>
          <p:nvPr/>
        </p:nvSpPr>
        <p:spPr>
          <a:xfrm>
            <a:off x="1502229" y="2605181"/>
            <a:ext cx="1799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spc="300" dirty="0">
                <a:solidFill>
                  <a:schemeClr val="bg1"/>
                </a:solidFill>
              </a:rPr>
              <a:t>INTRODUCERA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6AAB44B-4689-4C62-9444-0351550961EA}"/>
              </a:ext>
            </a:extLst>
          </p:cNvPr>
          <p:cNvSpPr txBox="1"/>
          <p:nvPr/>
        </p:nvSpPr>
        <p:spPr>
          <a:xfrm>
            <a:off x="3301340" y="2605181"/>
            <a:ext cx="1820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spc="300" dirty="0">
                <a:solidFill>
                  <a:schemeClr val="bg1"/>
                </a:solidFill>
              </a:rPr>
              <a:t>GENOMFÖRA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B9064E2-901E-41B5-9B6D-441FF619FB19}"/>
              </a:ext>
            </a:extLst>
          </p:cNvPr>
          <p:cNvSpPr txBox="1"/>
          <p:nvPr/>
        </p:nvSpPr>
        <p:spPr>
          <a:xfrm>
            <a:off x="5122223" y="2605181"/>
            <a:ext cx="1820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b="1" spc="300" dirty="0">
                <a:solidFill>
                  <a:schemeClr val="bg1"/>
                </a:solidFill>
              </a:rPr>
              <a:t>MATCHA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B504B1D-F09A-4E23-8647-6B1AC5857DDD}"/>
              </a:ext>
            </a:extLst>
          </p:cNvPr>
          <p:cNvSpPr txBox="1"/>
          <p:nvPr/>
        </p:nvSpPr>
        <p:spPr>
          <a:xfrm>
            <a:off x="1354048" y="4555110"/>
            <a:ext cx="6474918" cy="253916"/>
          </a:xfrm>
          <a:prstGeom prst="rect">
            <a:avLst/>
          </a:prstGeom>
          <a:solidFill>
            <a:srgbClr val="CFE5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050" dirty="0">
                <a:solidFill>
                  <a:srgbClr val="003056"/>
                </a:solidFill>
              </a:rPr>
              <a:t>KULTUR: </a:t>
            </a:r>
            <a:r>
              <a:rPr lang="sv-SE" sz="1050" b="1" dirty="0">
                <a:solidFill>
                  <a:srgbClr val="003056"/>
                </a:solidFill>
              </a:rPr>
              <a:t>lojala mot processen, fokus på individ och mål, innovativa, nytänkande, värdegrund, vill samverka 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BA5BA00-7540-4DBA-918F-CA31BF0B669D}"/>
              </a:ext>
            </a:extLst>
          </p:cNvPr>
          <p:cNvGrpSpPr/>
          <p:nvPr/>
        </p:nvGrpSpPr>
        <p:grpSpPr>
          <a:xfrm>
            <a:off x="7064812" y="1992777"/>
            <a:ext cx="1331026" cy="1157945"/>
            <a:chOff x="4191000" y="1920844"/>
            <a:chExt cx="1331026" cy="1157945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CFB8D2A0-7F79-48F9-8B90-B99DD04ED5AE}"/>
                </a:ext>
              </a:extLst>
            </p:cNvPr>
            <p:cNvGrpSpPr/>
            <p:nvPr/>
          </p:nvGrpSpPr>
          <p:grpSpPr>
            <a:xfrm>
              <a:off x="4492589" y="2674176"/>
              <a:ext cx="724188" cy="404613"/>
              <a:chOff x="1644724" y="1364655"/>
              <a:chExt cx="781800" cy="436802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A2816B1-E12E-46C1-9121-D1758FDB5263}"/>
                  </a:ext>
                </a:extLst>
              </p:cNvPr>
              <p:cNvSpPr/>
              <p:nvPr/>
            </p:nvSpPr>
            <p:spPr>
              <a:xfrm rot="1402441">
                <a:off x="1798795" y="1364655"/>
                <a:ext cx="480951" cy="222042"/>
              </a:xfrm>
              <a:prstGeom prst="rect">
                <a:avLst/>
              </a:prstGeom>
              <a:solidFill>
                <a:srgbClr val="00305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CAEBF0F5-C4B0-4B5B-8DD8-EB61DF338185}"/>
                  </a:ext>
                </a:extLst>
              </p:cNvPr>
              <p:cNvSpPr/>
              <p:nvPr/>
            </p:nvSpPr>
            <p:spPr>
              <a:xfrm>
                <a:off x="1644724" y="1579415"/>
                <a:ext cx="480951" cy="222042"/>
              </a:xfrm>
              <a:prstGeom prst="rect">
                <a:avLst/>
              </a:prstGeom>
              <a:solidFill>
                <a:srgbClr val="00305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64088D8A-E21E-4DAC-B91D-0CCE3BF39DDF}"/>
                  </a:ext>
                </a:extLst>
              </p:cNvPr>
              <p:cNvSpPr txBox="1"/>
              <p:nvPr/>
            </p:nvSpPr>
            <p:spPr>
              <a:xfrm>
                <a:off x="1686287" y="1581292"/>
                <a:ext cx="3978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800" b="1" dirty="0">
                    <a:solidFill>
                      <a:schemeClr val="bg1"/>
                    </a:solidFill>
                  </a:rPr>
                  <a:t>KR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5A142BB5-4810-41B6-884C-052F6AB69661}"/>
                  </a:ext>
                </a:extLst>
              </p:cNvPr>
              <p:cNvSpPr txBox="1"/>
              <p:nvPr/>
            </p:nvSpPr>
            <p:spPr>
              <a:xfrm rot="1433859">
                <a:off x="1847379" y="1368109"/>
                <a:ext cx="3725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800" b="1" dirty="0">
                    <a:solidFill>
                      <a:schemeClr val="bg1"/>
                    </a:solidFill>
                  </a:rPr>
                  <a:t>KR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69E5969B-DA43-46A7-BD32-FE0489E591E4}"/>
                  </a:ext>
                </a:extLst>
              </p:cNvPr>
              <p:cNvSpPr/>
              <p:nvPr/>
            </p:nvSpPr>
            <p:spPr>
              <a:xfrm>
                <a:off x="1945573" y="1507981"/>
                <a:ext cx="480951" cy="222042"/>
              </a:xfrm>
              <a:prstGeom prst="rect">
                <a:avLst/>
              </a:prstGeom>
              <a:solidFill>
                <a:srgbClr val="00305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9E5DF38E-43B7-4A1D-8A11-955F3419455F}"/>
                  </a:ext>
                </a:extLst>
              </p:cNvPr>
              <p:cNvSpPr txBox="1"/>
              <p:nvPr/>
            </p:nvSpPr>
            <p:spPr>
              <a:xfrm>
                <a:off x="1987135" y="1513840"/>
                <a:ext cx="3978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800" b="1" dirty="0">
                    <a:solidFill>
                      <a:schemeClr val="bg1"/>
                    </a:solidFill>
                  </a:rPr>
                  <a:t>KR</a:t>
                </a:r>
              </a:p>
            </p:txBody>
          </p:sp>
        </p:grp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C0D93F0-ABAA-4155-B9CA-ADFB7CBF4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920844"/>
              <a:ext cx="1331026" cy="552235"/>
            </a:xfrm>
            <a:prstGeom prst="rect">
              <a:avLst/>
            </a:prstGeom>
          </p:spPr>
        </p:pic>
      </p:grpSp>
      <p:sp>
        <p:nvSpPr>
          <p:cNvPr id="24" name="textruta 23">
            <a:extLst>
              <a:ext uri="{FF2B5EF4-FFF2-40B4-BE49-F238E27FC236}">
                <a16:creationId xmlns:a16="http://schemas.microsoft.com/office/drawing/2014/main" id="{373419C8-CA94-490E-A46B-430C2B7EAEF5}"/>
              </a:ext>
            </a:extLst>
          </p:cNvPr>
          <p:cNvSpPr txBox="1"/>
          <p:nvPr/>
        </p:nvSpPr>
        <p:spPr>
          <a:xfrm>
            <a:off x="62152" y="1346555"/>
            <a:ext cx="179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E894"/>
                </a:solidFill>
              </a:rPr>
              <a:t>VAD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A43F55D-74B0-4106-9235-82710B8A5044}"/>
              </a:ext>
            </a:extLst>
          </p:cNvPr>
          <p:cNvSpPr txBox="1"/>
          <p:nvPr/>
        </p:nvSpPr>
        <p:spPr>
          <a:xfrm>
            <a:off x="25537" y="3505828"/>
            <a:ext cx="187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ABE1FA"/>
                </a:solidFill>
              </a:rPr>
              <a:t>HUR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4826E14-E2C0-4E00-960E-B06E841B91A1}"/>
              </a:ext>
            </a:extLst>
          </p:cNvPr>
          <p:cNvSpPr txBox="1"/>
          <p:nvPr/>
        </p:nvSpPr>
        <p:spPr>
          <a:xfrm>
            <a:off x="2871714" y="1284999"/>
            <a:ext cx="17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Stärker motivation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021FEFF-83AB-421B-9C35-50315A627A61}"/>
              </a:ext>
            </a:extLst>
          </p:cNvPr>
          <p:cNvSpPr txBox="1"/>
          <p:nvPr/>
        </p:nvSpPr>
        <p:spPr>
          <a:xfrm>
            <a:off x="1730338" y="1761944"/>
            <a:ext cx="17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Tar fram </a:t>
            </a:r>
          </a:p>
          <a:p>
            <a:pPr algn="ctr"/>
            <a:r>
              <a:rPr lang="sv-SE" sz="1200" b="1" dirty="0">
                <a:solidFill>
                  <a:srgbClr val="FFE894"/>
                </a:solidFill>
              </a:rPr>
              <a:t>individuella mål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235FCBC-FF4F-4C76-9A1C-2CB21C56F44C}"/>
              </a:ext>
            </a:extLst>
          </p:cNvPr>
          <p:cNvSpPr txBox="1"/>
          <p:nvPr/>
        </p:nvSpPr>
        <p:spPr>
          <a:xfrm>
            <a:off x="2111734" y="806993"/>
            <a:ext cx="17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Förbättrar hälsan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55EB44C-207E-4D63-B5C7-277635F19013}"/>
              </a:ext>
            </a:extLst>
          </p:cNvPr>
          <p:cNvSpPr txBox="1"/>
          <p:nvPr/>
        </p:nvSpPr>
        <p:spPr>
          <a:xfrm>
            <a:off x="1120228" y="1192665"/>
            <a:ext cx="17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Skapa tillit </a:t>
            </a:r>
          </a:p>
          <a:p>
            <a:pPr algn="ctr"/>
            <a:r>
              <a:rPr lang="sv-SE" sz="1200" b="1" dirty="0">
                <a:solidFill>
                  <a:srgbClr val="FFE894"/>
                </a:solidFill>
              </a:rPr>
              <a:t>och trygghet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D1F4FD7-4753-41A6-B81B-43EA13882618}"/>
              </a:ext>
            </a:extLst>
          </p:cNvPr>
          <p:cNvSpPr txBox="1"/>
          <p:nvPr/>
        </p:nvSpPr>
        <p:spPr>
          <a:xfrm>
            <a:off x="3529449" y="1761944"/>
            <a:ext cx="17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Utvecklar språket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7853140-A0AE-458F-9191-0DA84ED37AF9}"/>
              </a:ext>
            </a:extLst>
          </p:cNvPr>
          <p:cNvSpPr txBox="1"/>
          <p:nvPr/>
        </p:nvSpPr>
        <p:spPr>
          <a:xfrm>
            <a:off x="4067916" y="817140"/>
            <a:ext cx="17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Ger nya kunskaper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866B155-1A18-4FD2-9ED9-7F4AF1D2E673}"/>
              </a:ext>
            </a:extLst>
          </p:cNvPr>
          <p:cNvSpPr txBox="1"/>
          <p:nvPr/>
        </p:nvSpPr>
        <p:spPr>
          <a:xfrm>
            <a:off x="5229084" y="1883758"/>
            <a:ext cx="1799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Stärker självkänslan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3C17AA3-34D3-470A-AA07-F735EBD4D251}"/>
              </a:ext>
            </a:extLst>
          </p:cNvPr>
          <p:cNvSpPr txBox="1"/>
          <p:nvPr/>
        </p:nvSpPr>
        <p:spPr>
          <a:xfrm>
            <a:off x="4746714" y="1192667"/>
            <a:ext cx="17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Utvecklar sociala färdigheter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2CEAFAB-D54A-4854-8B78-E9D5939B84A0}"/>
              </a:ext>
            </a:extLst>
          </p:cNvPr>
          <p:cNvSpPr txBox="1"/>
          <p:nvPr/>
        </p:nvSpPr>
        <p:spPr>
          <a:xfrm>
            <a:off x="4292912" y="3463062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Ger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arbetspraktik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744E8C6-FDF3-45F7-827F-60B27B88BE0F}"/>
              </a:ext>
            </a:extLst>
          </p:cNvPr>
          <p:cNvSpPr txBox="1"/>
          <p:nvPr/>
        </p:nvSpPr>
        <p:spPr>
          <a:xfrm>
            <a:off x="6012799" y="863306"/>
            <a:ext cx="17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E894"/>
                </a:solidFill>
              </a:rPr>
              <a:t>Tar tillvara </a:t>
            </a:r>
          </a:p>
          <a:p>
            <a:pPr algn="ctr"/>
            <a:r>
              <a:rPr lang="sv-SE" sz="1200" b="1" dirty="0">
                <a:solidFill>
                  <a:srgbClr val="FFE894"/>
                </a:solidFill>
              </a:rPr>
              <a:t>på lärdomar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A77C3DF9-C0EF-4F2A-BD89-4D994FEBFB96}"/>
              </a:ext>
            </a:extLst>
          </p:cNvPr>
          <p:cNvSpPr txBox="1"/>
          <p:nvPr/>
        </p:nvSpPr>
        <p:spPr>
          <a:xfrm>
            <a:off x="1023381" y="3751156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Upprättar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handlingsplan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4825A53-6755-4464-B984-139BAEF649B0}"/>
              </a:ext>
            </a:extLst>
          </p:cNvPr>
          <p:cNvSpPr txBox="1"/>
          <p:nvPr/>
        </p:nvSpPr>
        <p:spPr>
          <a:xfrm>
            <a:off x="999371" y="2984881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Kartlägger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resurser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4FB81744-198E-424F-BC11-9F86222D87A9}"/>
              </a:ext>
            </a:extLst>
          </p:cNvPr>
          <p:cNvSpPr txBox="1"/>
          <p:nvPr/>
        </p:nvSpPr>
        <p:spPr>
          <a:xfrm>
            <a:off x="5235533" y="2987649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Coachar och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motiverar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3DE4DAD0-7FD8-4B6F-BF3F-A6F6779574C4}"/>
              </a:ext>
            </a:extLst>
          </p:cNvPr>
          <p:cNvSpPr txBox="1"/>
          <p:nvPr/>
        </p:nvSpPr>
        <p:spPr>
          <a:xfrm>
            <a:off x="3073084" y="3798469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Följer upp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förflyttning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FB21B140-E043-4FCB-B697-03A2D16C6602}"/>
              </a:ext>
            </a:extLst>
          </p:cNvPr>
          <p:cNvSpPr txBox="1"/>
          <p:nvPr/>
        </p:nvSpPr>
        <p:spPr>
          <a:xfrm>
            <a:off x="3233927" y="2960322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Utbildar och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validerar kunskap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2A0FE7C4-DFA9-411A-9BE2-E4E1020B8CD9}"/>
              </a:ext>
            </a:extLst>
          </p:cNvPr>
          <p:cNvSpPr txBox="1"/>
          <p:nvPr/>
        </p:nvSpPr>
        <p:spPr>
          <a:xfrm>
            <a:off x="1994894" y="3351940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Evidensbaserade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metoder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CC7F95A8-484B-4E16-A8D1-394D8A38CB6C}"/>
              </a:ext>
            </a:extLst>
          </p:cNvPr>
          <p:cNvSpPr txBox="1"/>
          <p:nvPr/>
        </p:nvSpPr>
        <p:spPr>
          <a:xfrm>
            <a:off x="6006934" y="3670602"/>
            <a:ext cx="187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ABE1FA"/>
                </a:solidFill>
              </a:rPr>
              <a:t>Samverkar </a:t>
            </a:r>
          </a:p>
          <a:p>
            <a:pPr algn="ctr"/>
            <a:r>
              <a:rPr lang="sv-SE" sz="1200" b="1" dirty="0">
                <a:solidFill>
                  <a:srgbClr val="ABE1FA"/>
                </a:solidFill>
              </a:rPr>
              <a:t>med andra</a:t>
            </a:r>
          </a:p>
        </p:txBody>
      </p:sp>
    </p:spTree>
    <p:extLst>
      <p:ext uri="{BB962C8B-B14F-4D97-AF65-F5344CB8AC3E}">
        <p14:creationId xmlns:p14="http://schemas.microsoft.com/office/powerpoint/2010/main" val="25704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C4A679C-4D03-44C3-B931-2D7AB426BE30}" vid="{A805C743-3115-442D-B096-F0995A4312F5}"/>
    </a:ext>
  </a:extLst>
</a:theme>
</file>

<file path=ppt/theme/theme2.xml><?xml version="1.0" encoding="utf-8"?>
<a:theme xmlns:a="http://schemas.openxmlformats.org/drawingml/2006/main" name="2_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C4A679C-4D03-44C3-B931-2D7AB426BE30}" vid="{A805C743-3115-442D-B096-F0995A4312F5}"/>
    </a:ext>
  </a:extLst>
</a:theme>
</file>

<file path=ppt/theme/theme3.xml><?xml version="1.0" encoding="utf-8"?>
<a:theme xmlns:a="http://schemas.openxmlformats.org/drawingml/2006/main" name="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C4A679C-4D03-44C3-B931-2D7AB426BE30}" vid="{A805C743-3115-442D-B096-F0995A4312F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20009</TotalTime>
  <Words>1313</Words>
  <Application>Microsoft Office PowerPoint</Application>
  <PresentationFormat>Bildspel på skärmen (16:9)</PresentationFormat>
  <Paragraphs>243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Cooper Black</vt:lpstr>
      <vt:lpstr>Helvetica</vt:lpstr>
      <vt:lpstr>Wingdings</vt:lpstr>
      <vt:lpstr>1_Presentation widescreen</vt:lpstr>
      <vt:lpstr>2_Presentation widescreen</vt:lpstr>
      <vt:lpstr>Presentation widescreen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Västerås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Kjellström, Josefin</dc:creator>
  <cp:lastModifiedBy>Winberg, Eva</cp:lastModifiedBy>
  <cp:revision>518</cp:revision>
  <cp:lastPrinted>2025-04-10T06:40:12Z</cp:lastPrinted>
  <dcterms:created xsi:type="dcterms:W3CDTF">2018-09-05T07:10:56Z</dcterms:created>
  <dcterms:modified xsi:type="dcterms:W3CDTF">2025-04-10T07:40:15Z</dcterms:modified>
</cp:coreProperties>
</file>