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3" r:id="rId2"/>
    <p:sldMasterId id="2147483717" r:id="rId3"/>
  </p:sldMasterIdLst>
  <p:sldIdLst>
    <p:sldId id="257" r:id="rId4"/>
    <p:sldId id="304" r:id="rId5"/>
    <p:sldId id="301" r:id="rId6"/>
    <p:sldId id="359" r:id="rId7"/>
    <p:sldId id="360" r:id="rId8"/>
    <p:sldId id="361" r:id="rId9"/>
    <p:sldId id="363" r:id="rId10"/>
    <p:sldId id="364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20DFDB-46B2-434A-9F3D-E92E9FE6FE58}" v="4" dt="2024-04-22T08:34:47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6558323" y="0"/>
            <a:ext cx="5633678" cy="685800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317499" y="5331045"/>
            <a:ext cx="1205909" cy="1205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1" y="1442067"/>
            <a:ext cx="8268879" cy="2067797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7216" spc="-243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1" y="3808060"/>
            <a:ext cx="8268879" cy="14593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2729" spc="-121" baseline="0"/>
            </a:lvl1pPr>
            <a:lvl2pPr marL="277246" indent="0" algn="ctr">
              <a:buNone/>
              <a:defRPr sz="1213"/>
            </a:lvl2pPr>
            <a:lvl3pPr marL="554492" indent="0" algn="ctr">
              <a:buNone/>
              <a:defRPr sz="1092"/>
            </a:lvl3pPr>
            <a:lvl4pPr marL="831738" indent="0" algn="ctr">
              <a:buNone/>
              <a:defRPr sz="970"/>
            </a:lvl4pPr>
            <a:lvl5pPr marL="1108984" indent="0" algn="ctr">
              <a:buNone/>
              <a:defRPr sz="970"/>
            </a:lvl5pPr>
            <a:lvl6pPr marL="1386230" indent="0" algn="ctr">
              <a:buNone/>
              <a:defRPr sz="970"/>
            </a:lvl6pPr>
            <a:lvl7pPr marL="1663476" indent="0" algn="ctr">
              <a:buNone/>
              <a:defRPr sz="970"/>
            </a:lvl7pPr>
            <a:lvl8pPr marL="1940723" indent="0" algn="ctr">
              <a:buNone/>
              <a:defRPr sz="970"/>
            </a:lvl8pPr>
            <a:lvl9pPr marL="2217969" indent="0" algn="ctr">
              <a:buNone/>
              <a:defRPr sz="970"/>
            </a:lvl9pPr>
          </a:lstStyle>
          <a:p>
            <a:r>
              <a:rPr lang="sv-SE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9919" y="290234"/>
            <a:ext cx="480303" cy="113518"/>
          </a:xfrm>
        </p:spPr>
        <p:txBody>
          <a:bodyPr/>
          <a:lstStyle/>
          <a:p>
            <a:fld id="{27129ABF-34AF-4771-8C65-17474087DDAF}" type="datetime1">
              <a:rPr lang="sv-SE" smtClean="0"/>
              <a:t>2025-09-15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5380" y="290234"/>
            <a:ext cx="4672040" cy="113518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442" y="290234"/>
            <a:ext cx="218320" cy="113518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1527277" y="0"/>
            <a:ext cx="664723" cy="1950352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386" y="2061563"/>
            <a:ext cx="10684366" cy="3628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274" y="2065871"/>
            <a:ext cx="5238714" cy="36238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9011" y="2065871"/>
            <a:ext cx="5238714" cy="36238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1553" y="3798662"/>
            <a:ext cx="764119" cy="3059338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2025-09-15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3783920" cy="593788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317499" y="5331045"/>
            <a:ext cx="1205909" cy="1205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2025-09-15</a:t>
            </a:fld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6309438" y="425693"/>
            <a:ext cx="5462358" cy="6007735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92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09438" y="425693"/>
            <a:ext cx="5462358" cy="6007735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940"/>
            </a:lvl1pPr>
            <a:lvl2pPr>
              <a:defRPr sz="1698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sv-SE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4274" y="2066703"/>
            <a:ext cx="4747685" cy="32745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74" y="744083"/>
            <a:ext cx="4747685" cy="123926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4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8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755386" y="1510666"/>
            <a:ext cx="10684563" cy="4804878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92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5386" y="1510666"/>
            <a:ext cx="10684563" cy="4804878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940"/>
            </a:lvl1pPr>
            <a:lvl2pPr>
              <a:defRPr sz="1698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sv-SE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1527277" y="0"/>
            <a:ext cx="664723" cy="1451693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74" y="532186"/>
            <a:ext cx="10683452" cy="63263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7663" y="5330992"/>
            <a:ext cx="1205124" cy="12050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121"/>
            </a:lvl1pPr>
          </a:lstStyle>
          <a:p>
            <a:pPr lvl="0"/>
            <a:r>
              <a:rPr lang="sv-SE"/>
              <a:t> 4,42</a:t>
            </a:r>
          </a:p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2025-09-15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6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82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10651567" y="5331045"/>
            <a:ext cx="1205909" cy="1205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1" y="1442067"/>
            <a:ext cx="8268879" cy="2067797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7216" spc="-243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1" y="3808060"/>
            <a:ext cx="8268879" cy="14593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2729" spc="-121" baseline="0"/>
            </a:lvl1pPr>
            <a:lvl2pPr marL="277246" indent="0" algn="ctr">
              <a:buNone/>
              <a:defRPr sz="1213"/>
            </a:lvl2pPr>
            <a:lvl3pPr marL="554492" indent="0" algn="ctr">
              <a:buNone/>
              <a:defRPr sz="1092"/>
            </a:lvl3pPr>
            <a:lvl4pPr marL="831738" indent="0" algn="ctr">
              <a:buNone/>
              <a:defRPr sz="970"/>
            </a:lvl4pPr>
            <a:lvl5pPr marL="1108984" indent="0" algn="ctr">
              <a:buNone/>
              <a:defRPr sz="970"/>
            </a:lvl5pPr>
            <a:lvl6pPr marL="1386230" indent="0" algn="ctr">
              <a:buNone/>
              <a:defRPr sz="970"/>
            </a:lvl6pPr>
            <a:lvl7pPr marL="1663476" indent="0" algn="ctr">
              <a:buNone/>
              <a:defRPr sz="970"/>
            </a:lvl7pPr>
            <a:lvl8pPr marL="1940723" indent="0" algn="ctr">
              <a:buNone/>
              <a:defRPr sz="970"/>
            </a:lvl8pPr>
            <a:lvl9pPr marL="2217969" indent="0" algn="ctr">
              <a:buNone/>
              <a:defRPr sz="97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CEA853D-E8D4-4BC7-BE5B-A290DDAFBF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1527277" y="0"/>
            <a:ext cx="664723" cy="1950352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129E4479-2E8E-469B-B46A-D0FCB1FF1B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 flipH="1" flipV="1">
            <a:off x="2162" y="4876134"/>
            <a:ext cx="664723" cy="197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64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9919" y="290234"/>
            <a:ext cx="480303" cy="113518"/>
          </a:xfrm>
        </p:spPr>
        <p:txBody>
          <a:bodyPr/>
          <a:lstStyle/>
          <a:p>
            <a:fld id="{27129ABF-34AF-4771-8C65-17474087DDAF}" type="datetime1">
              <a:rPr lang="sv-SE" smtClean="0"/>
              <a:t>2025-09-15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15380" y="290234"/>
            <a:ext cx="4672040" cy="11351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442" y="290234"/>
            <a:ext cx="218320" cy="113518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1527277" y="0"/>
            <a:ext cx="664723" cy="1950352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386" y="2061563"/>
            <a:ext cx="10684366" cy="36282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96112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274" y="2065871"/>
            <a:ext cx="5238714" cy="36238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9011" y="2065871"/>
            <a:ext cx="5238714" cy="36238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1553" y="3798662"/>
            <a:ext cx="764119" cy="3059338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2025-09-15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21533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3783920" cy="593788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317499" y="5331045"/>
            <a:ext cx="1205909" cy="1205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2025-09-15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6309438" y="425693"/>
            <a:ext cx="5462358" cy="6007735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92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09438" y="425693"/>
            <a:ext cx="5462358" cy="6007735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940"/>
            </a:lvl1pPr>
            <a:lvl2pPr>
              <a:defRPr sz="1698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4274" y="2066703"/>
            <a:ext cx="4747685" cy="327456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74" y="744083"/>
            <a:ext cx="4747685" cy="123926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070685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755386" y="1510666"/>
            <a:ext cx="10684563" cy="4804878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92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5386" y="1510666"/>
            <a:ext cx="10684563" cy="4804878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940"/>
            </a:lvl1pPr>
            <a:lvl2pPr>
              <a:defRPr sz="1698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1527277" y="0"/>
            <a:ext cx="664723" cy="1451693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74" y="532186"/>
            <a:ext cx="10683452" cy="63263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7663" y="5330992"/>
            <a:ext cx="1205124" cy="12050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121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2025-09-15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894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2025-09-15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15380" y="290234"/>
            <a:ext cx="4672040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9919" y="290234"/>
            <a:ext cx="480303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2025-09-15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06442" y="290234"/>
            <a:ext cx="218320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74" y="744083"/>
            <a:ext cx="10683452" cy="1239266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1081557" y="5778097"/>
            <a:ext cx="789766" cy="7587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4274" y="2062976"/>
            <a:ext cx="10684563" cy="36304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15380" y="290234"/>
            <a:ext cx="4672040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9919" y="290234"/>
            <a:ext cx="480303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2025-09-15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06442" y="290234"/>
            <a:ext cx="218320" cy="1135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74" y="744083"/>
            <a:ext cx="10683452" cy="1239266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1081557" y="5778097"/>
            <a:ext cx="789766" cy="7587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4274" y="2062976"/>
            <a:ext cx="10684563" cy="36304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1162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</p:sldLayoutIdLst>
  <p:hf hdr="0" ftr="0"/>
  <p:txStyles>
    <p:titleStyle>
      <a:lvl1pPr>
        <a:lnSpc>
          <a:spcPct val="85000"/>
        </a:lnSpc>
        <a:defRPr sz="3911" b="1" spc="-17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09572" indent="-209572">
        <a:lnSpc>
          <a:spcPct val="84000"/>
        </a:lnSpc>
        <a:spcAft>
          <a:spcPts val="1395"/>
        </a:spcAft>
        <a:buSzPct val="100000"/>
        <a:buFontTx/>
        <a:buBlip>
          <a:blip r:embed="rId8"/>
        </a:buBlip>
        <a:tabLst/>
        <a:defRPr lang="sv-SE" sz="2577" spc="-67" baseline="0" dirty="0" smtClean="0">
          <a:latin typeface="+mn-lt"/>
          <a:ea typeface="+mn-ea"/>
          <a:cs typeface="+mn-cs"/>
        </a:defRPr>
      </a:lvl1pPr>
      <a:lvl2pPr marL="458438" indent="-196474">
        <a:lnSpc>
          <a:spcPct val="84000"/>
        </a:lnSpc>
        <a:spcAft>
          <a:spcPts val="1455"/>
        </a:spcAft>
        <a:buFontTx/>
        <a:buBlip>
          <a:blip r:embed="rId8"/>
        </a:buBlip>
        <a:defRPr lang="sv-SE" sz="2335" spc="-67" baseline="0" dirty="0" smtClean="0">
          <a:latin typeface="+mn-lt"/>
          <a:ea typeface="+mn-ea"/>
          <a:cs typeface="+mn-cs"/>
        </a:defRPr>
      </a:lvl2pPr>
      <a:lvl3pPr marL="676742" indent="-174643">
        <a:lnSpc>
          <a:spcPct val="84000"/>
        </a:lnSpc>
        <a:spcAft>
          <a:spcPts val="1516"/>
        </a:spcAft>
        <a:buFontTx/>
        <a:buBlip>
          <a:blip r:embed="rId8"/>
        </a:buBlip>
        <a:defRPr lang="sv-SE" sz="2062" spc="-67" baseline="0" dirty="0" smtClean="0">
          <a:latin typeface="+mn-lt"/>
          <a:ea typeface="+mn-ea"/>
          <a:cs typeface="+mn-cs"/>
        </a:defRPr>
      </a:lvl3pPr>
      <a:lvl4pPr marL="884131" indent="-157179">
        <a:lnSpc>
          <a:spcPct val="84000"/>
        </a:lnSpc>
        <a:spcAft>
          <a:spcPts val="1577"/>
        </a:spcAft>
        <a:buFontTx/>
        <a:buBlip>
          <a:blip r:embed="rId8"/>
        </a:buBlip>
        <a:defRPr lang="sv-SE" sz="1819" spc="-67" baseline="0" dirty="0" smtClean="0">
          <a:latin typeface="+mn-lt"/>
          <a:ea typeface="+mn-ea"/>
          <a:cs typeface="+mn-cs"/>
        </a:defRPr>
      </a:lvl4pPr>
      <a:lvl5pPr marL="1069690" indent="-152813">
        <a:lnSpc>
          <a:spcPct val="86000"/>
        </a:lnSpc>
        <a:spcAft>
          <a:spcPts val="910"/>
        </a:spcAft>
        <a:buFontTx/>
        <a:buBlip>
          <a:blip r:embed="rId8"/>
        </a:buBlip>
        <a:defRPr lang="sv-SE" sz="1698" spc="-67" baseline="0" dirty="0" smtClean="0"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regionvastmanland.se/vardgivare/" TargetMode="External"/><Relationship Id="rId5" Type="http://schemas.openxmlformats.org/officeDocument/2006/relationships/image" Target="../media/image11.png"/><Relationship Id="rId4" Type="http://schemas.openxmlformats.org/officeDocument/2006/relationships/hyperlink" Target="https://www.1177.se/Vastmanland/undersokning-behandling/habilitering/habilitering-i-vastmanland/#section-7229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4AE791F-EFE8-636F-6031-3386F61B8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321" y="703462"/>
            <a:ext cx="8268299" cy="2806402"/>
          </a:xfrm>
        </p:spPr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  <a:t>Dejta en </a:t>
            </a:r>
            <a:r>
              <a:rPr lang="sv-SE" sz="4000" dirty="0" err="1">
                <a:solidFill>
                  <a:srgbClr val="670F3B"/>
                </a:solidFill>
                <a:latin typeface="Calibri"/>
                <a:cs typeface="Calibri"/>
              </a:rPr>
              <a:t>verkSAMhet</a:t>
            </a:r>
            <a: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  <a:t>: </a:t>
            </a:r>
            <a:b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</a:br>
            <a:br>
              <a:rPr lang="sv-SE" sz="4000" dirty="0">
                <a:latin typeface="Calibri"/>
                <a:cs typeface="Calibri"/>
              </a:rPr>
            </a:br>
            <a: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  <a:t>Region Västmanlands Habiliteringscentrum </a:t>
            </a:r>
            <a:b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</a:br>
            <a:br>
              <a:rPr lang="sv-SE" sz="4000" dirty="0">
                <a:latin typeface="Calibri"/>
                <a:cs typeface="Calibri"/>
              </a:rPr>
            </a:br>
            <a:endParaRPr lang="sv-SE" sz="4000" dirty="0">
              <a:solidFill>
                <a:srgbClr val="670F3B"/>
              </a:solidFill>
              <a:latin typeface="Calibri"/>
              <a:cs typeface="Calibri"/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F49BB83-BF6C-D5B6-EAAE-BF624687A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110455"/>
            <a:ext cx="8268879" cy="2157000"/>
          </a:xfrm>
        </p:spPr>
        <p:txBody>
          <a:bodyPr vert="horz" lIns="0" tIns="0" rIns="0" bIns="0" rtlCol="0" anchor="t">
            <a:noAutofit/>
          </a:bodyPr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sv-SE" sz="2400" b="1" dirty="0">
                <a:ea typeface="+mn-lt"/>
                <a:cs typeface="+mn-lt"/>
              </a:rPr>
              <a:t>Vilket uppdrag har Habiliteringscentrum?</a:t>
            </a:r>
            <a:endParaRPr lang="sv-SE" dirty="0"/>
          </a:p>
          <a:p>
            <a:endParaRPr lang="sv-SE" sz="2400" b="1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sv-SE" sz="2400" b="1" dirty="0">
                <a:ea typeface="+mn-lt"/>
                <a:cs typeface="+mn-lt"/>
              </a:rPr>
              <a:t>Hur kommer man till oss?</a:t>
            </a:r>
            <a:endParaRPr lang="sv-SE" sz="1050" b="1" dirty="0">
              <a:cs typeface="Calibri Light"/>
            </a:endParaRPr>
          </a:p>
          <a:p>
            <a:pPr marL="342900" indent="-342900">
              <a:buFont typeface="Arial"/>
              <a:buChar char="•"/>
            </a:pPr>
            <a:endParaRPr lang="sv-SE" sz="2400" b="1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sv-SE" sz="2400" b="1" dirty="0">
                <a:ea typeface="+mn-lt"/>
                <a:cs typeface="+mn-lt"/>
              </a:rPr>
              <a:t>Kontakt och samverkansytor</a:t>
            </a:r>
          </a:p>
          <a:p>
            <a:endParaRPr lang="sv-SE" sz="2400" b="1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sv-SE" sz="2400" b="1" dirty="0">
                <a:cs typeface="Calibri Light"/>
              </a:rPr>
              <a:t>Frågor?</a:t>
            </a:r>
            <a:endParaRPr lang="sv-SE" b="1" dirty="0">
              <a:cs typeface="Calibri Light"/>
            </a:endParaRPr>
          </a:p>
        </p:txBody>
      </p:sp>
      <p:pic>
        <p:nvPicPr>
          <p:cNvPr id="2" name="Bildobjekt 1" descr="En bild som visar siluett, konst, illustration&#10;&#10;Automatiskt genererad beskrivning">
            <a:extLst>
              <a:ext uri="{FF2B5EF4-FFF2-40B4-BE49-F238E27FC236}">
                <a16:creationId xmlns:a16="http://schemas.microsoft.com/office/drawing/2014/main" id="{38BBBD7E-3D8C-5206-1240-69ACCEF71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7541" y="5266319"/>
            <a:ext cx="3762778" cy="104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3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F5B2EE-4555-4286-B3F2-255726BADA9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414971" y="176168"/>
            <a:ext cx="480368" cy="113594"/>
          </a:xfrm>
        </p:spPr>
        <p:txBody>
          <a:bodyPr/>
          <a:lstStyle/>
          <a:p>
            <a:fld id="{995C967C-67C7-4621-A3F4-421FC821AE41}" type="datetime1">
              <a:rPr lang="sv-SE" smtClean="0"/>
              <a:t>2025-09-15</a:t>
            </a:fld>
            <a:endParaRPr lang="en-US" dirty="0"/>
          </a:p>
        </p:txBody>
      </p:sp>
      <p:sp>
        <p:nvSpPr>
          <p:cNvPr id="12" name="Rektangel: diagonala rundade hörn 11">
            <a:extLst>
              <a:ext uri="{FF2B5EF4-FFF2-40B4-BE49-F238E27FC236}">
                <a16:creationId xmlns:a16="http://schemas.microsoft.com/office/drawing/2014/main" id="{FC8F2C36-8F4B-4CFC-BF5D-E4AED762621B}"/>
              </a:ext>
            </a:extLst>
          </p:cNvPr>
          <p:cNvSpPr/>
          <p:nvPr/>
        </p:nvSpPr>
        <p:spPr>
          <a:xfrm>
            <a:off x="3676067" y="560996"/>
            <a:ext cx="4803229" cy="535786"/>
          </a:xfrm>
          <a:prstGeom prst="round2Diag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183" b="1" dirty="0">
                <a:latin typeface="+mj-lt"/>
              </a:rPr>
              <a:t>Habiliteringscentrum Västmanland</a:t>
            </a:r>
          </a:p>
        </p:txBody>
      </p:sp>
      <p:sp>
        <p:nvSpPr>
          <p:cNvPr id="13" name="Rektangel: diagonala rundade hörn 12">
            <a:extLst>
              <a:ext uri="{FF2B5EF4-FFF2-40B4-BE49-F238E27FC236}">
                <a16:creationId xmlns:a16="http://schemas.microsoft.com/office/drawing/2014/main" id="{6D1A76F7-0585-45C2-B8ED-4F228A47F506}"/>
              </a:ext>
            </a:extLst>
          </p:cNvPr>
          <p:cNvSpPr/>
          <p:nvPr/>
        </p:nvSpPr>
        <p:spPr>
          <a:xfrm>
            <a:off x="1923903" y="2283035"/>
            <a:ext cx="1355709" cy="780929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Habiliteringen Köping</a:t>
            </a:r>
          </a:p>
        </p:txBody>
      </p:sp>
      <p:sp>
        <p:nvSpPr>
          <p:cNvPr id="14" name="Rektangel: diagonala rundade hörn 13">
            <a:extLst>
              <a:ext uri="{FF2B5EF4-FFF2-40B4-BE49-F238E27FC236}">
                <a16:creationId xmlns:a16="http://schemas.microsoft.com/office/drawing/2014/main" id="{37120A5D-B28B-4F62-B231-AB60A52851EE}"/>
              </a:ext>
            </a:extLst>
          </p:cNvPr>
          <p:cNvSpPr/>
          <p:nvPr/>
        </p:nvSpPr>
        <p:spPr>
          <a:xfrm>
            <a:off x="471273" y="2272928"/>
            <a:ext cx="1329762" cy="791036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sz="1300" b="1" dirty="0">
                <a:solidFill>
                  <a:schemeClr val="accent1"/>
                </a:solidFill>
                <a:latin typeface="+mj-lt"/>
              </a:rPr>
              <a:t>Habiliteringen</a:t>
            </a:r>
            <a:r>
              <a:rPr lang="sv-SE" sz="1455" b="1" dirty="0">
                <a:solidFill>
                  <a:schemeClr val="accent1"/>
                </a:solidFill>
                <a:latin typeface="+mj-lt"/>
              </a:rPr>
              <a:t> Fagersta</a:t>
            </a:r>
          </a:p>
        </p:txBody>
      </p:sp>
      <p:sp>
        <p:nvSpPr>
          <p:cNvPr id="17" name="Rektangel: diagonala rundade hörn 16">
            <a:extLst>
              <a:ext uri="{FF2B5EF4-FFF2-40B4-BE49-F238E27FC236}">
                <a16:creationId xmlns:a16="http://schemas.microsoft.com/office/drawing/2014/main" id="{84F95C7B-BCAC-42C0-AFD6-740CD6D3B000}"/>
              </a:ext>
            </a:extLst>
          </p:cNvPr>
          <p:cNvSpPr/>
          <p:nvPr/>
        </p:nvSpPr>
        <p:spPr>
          <a:xfrm>
            <a:off x="3425013" y="2283033"/>
            <a:ext cx="1878569" cy="780930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Habiliteringscentrum Synenheten</a:t>
            </a:r>
          </a:p>
        </p:txBody>
      </p:sp>
      <p:sp>
        <p:nvSpPr>
          <p:cNvPr id="15" name="Rektangel: diagonala rundade hörn 14">
            <a:extLst>
              <a:ext uri="{FF2B5EF4-FFF2-40B4-BE49-F238E27FC236}">
                <a16:creationId xmlns:a16="http://schemas.microsoft.com/office/drawing/2014/main" id="{8486FDE4-50FB-4F12-98E6-B673531E9830}"/>
              </a:ext>
            </a:extLst>
          </p:cNvPr>
          <p:cNvSpPr/>
          <p:nvPr/>
        </p:nvSpPr>
        <p:spPr>
          <a:xfrm>
            <a:off x="5453769" y="2280927"/>
            <a:ext cx="1878569" cy="780932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Habiliteringen Västerås autism</a:t>
            </a:r>
          </a:p>
        </p:txBody>
      </p:sp>
      <p:sp>
        <p:nvSpPr>
          <p:cNvPr id="47" name="Rektangel: diagonala rundade hörn 46">
            <a:extLst>
              <a:ext uri="{FF2B5EF4-FFF2-40B4-BE49-F238E27FC236}">
                <a16:creationId xmlns:a16="http://schemas.microsoft.com/office/drawing/2014/main" id="{81BF4882-8256-4AEF-8165-A62C2A80E27F}"/>
              </a:ext>
            </a:extLst>
          </p:cNvPr>
          <p:cNvSpPr/>
          <p:nvPr/>
        </p:nvSpPr>
        <p:spPr>
          <a:xfrm>
            <a:off x="6096000" y="3985717"/>
            <a:ext cx="3274929" cy="308631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Habiliteringen Västerås administration</a:t>
            </a:r>
          </a:p>
        </p:txBody>
      </p:sp>
      <p:sp>
        <p:nvSpPr>
          <p:cNvPr id="24" name="Rektangel: diagonala rundade hörn 23">
            <a:extLst>
              <a:ext uri="{FF2B5EF4-FFF2-40B4-BE49-F238E27FC236}">
                <a16:creationId xmlns:a16="http://schemas.microsoft.com/office/drawing/2014/main" id="{AD423262-5AE1-4AE4-8F0C-2D248E511812}"/>
              </a:ext>
            </a:extLst>
          </p:cNvPr>
          <p:cNvSpPr/>
          <p:nvPr/>
        </p:nvSpPr>
        <p:spPr>
          <a:xfrm>
            <a:off x="7456679" y="2270743"/>
            <a:ext cx="1897065" cy="780935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Habiliteringen </a:t>
            </a:r>
            <a:br>
              <a:rPr lang="sv-SE" sz="1455" b="1" dirty="0">
                <a:solidFill>
                  <a:schemeClr val="accent1"/>
                </a:solidFill>
                <a:latin typeface="+mj-lt"/>
              </a:rPr>
            </a:br>
            <a:r>
              <a:rPr lang="sv-SE" sz="1455" b="1" dirty="0">
                <a:solidFill>
                  <a:schemeClr val="accent1"/>
                </a:solidFill>
                <a:latin typeface="+mj-lt"/>
              </a:rPr>
              <a:t>Västerås intellektuell funktionsnedsättning</a:t>
            </a:r>
          </a:p>
        </p:txBody>
      </p:sp>
      <p:sp>
        <p:nvSpPr>
          <p:cNvPr id="25" name="Rektangel: diagonala rundade hörn 24">
            <a:extLst>
              <a:ext uri="{FF2B5EF4-FFF2-40B4-BE49-F238E27FC236}">
                <a16:creationId xmlns:a16="http://schemas.microsoft.com/office/drawing/2014/main" id="{710D8FEF-87E2-47DE-AC38-E1CD524D0767}"/>
              </a:ext>
            </a:extLst>
          </p:cNvPr>
          <p:cNvSpPr/>
          <p:nvPr/>
        </p:nvSpPr>
        <p:spPr>
          <a:xfrm>
            <a:off x="9485436" y="2253174"/>
            <a:ext cx="1897065" cy="780935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Habiliteringen Västerås rörelsenedsättning</a:t>
            </a:r>
          </a:p>
        </p:txBody>
      </p:sp>
      <p:cxnSp>
        <p:nvCxnSpPr>
          <p:cNvPr id="90" name="Rak koppling 89">
            <a:extLst>
              <a:ext uri="{FF2B5EF4-FFF2-40B4-BE49-F238E27FC236}">
                <a16:creationId xmlns:a16="http://schemas.microsoft.com/office/drawing/2014/main" id="{CDD5BF7E-9EB4-4627-AB14-33CE2070130B}"/>
              </a:ext>
            </a:extLst>
          </p:cNvPr>
          <p:cNvCxnSpPr>
            <a:cxnSpLocks/>
          </p:cNvCxnSpPr>
          <p:nvPr/>
        </p:nvCxnSpPr>
        <p:spPr>
          <a:xfrm>
            <a:off x="4578525" y="3063964"/>
            <a:ext cx="16599" cy="108162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Båge 120">
            <a:extLst>
              <a:ext uri="{FF2B5EF4-FFF2-40B4-BE49-F238E27FC236}">
                <a16:creationId xmlns:a16="http://schemas.microsoft.com/office/drawing/2014/main" id="{BE0D2BC4-C33B-44B6-ACF9-B1714A513096}"/>
              </a:ext>
            </a:extLst>
          </p:cNvPr>
          <p:cNvSpPr/>
          <p:nvPr/>
        </p:nvSpPr>
        <p:spPr>
          <a:xfrm flipH="1">
            <a:off x="242983" y="2023255"/>
            <a:ext cx="616113" cy="555913"/>
          </a:xfrm>
          <a:prstGeom prst="arc">
            <a:avLst>
              <a:gd name="adj1" fmla="val 15952611"/>
              <a:gd name="adj2" fmla="val 21525276"/>
            </a:avLst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sz="1092" dirty="0"/>
          </a:p>
        </p:txBody>
      </p:sp>
      <p:sp>
        <p:nvSpPr>
          <p:cNvPr id="128" name="Rektangel: diagonala rundade hörn 127">
            <a:extLst>
              <a:ext uri="{FF2B5EF4-FFF2-40B4-BE49-F238E27FC236}">
                <a16:creationId xmlns:a16="http://schemas.microsoft.com/office/drawing/2014/main" id="{9CDEFC88-5B31-4635-8208-D5882AA3E01A}"/>
              </a:ext>
            </a:extLst>
          </p:cNvPr>
          <p:cNvSpPr/>
          <p:nvPr/>
        </p:nvSpPr>
        <p:spPr>
          <a:xfrm>
            <a:off x="463417" y="5614967"/>
            <a:ext cx="3539156" cy="308633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Habiliteringen kommunikation</a:t>
            </a:r>
          </a:p>
        </p:txBody>
      </p:sp>
      <p:sp>
        <p:nvSpPr>
          <p:cNvPr id="129" name="Rektangel: diagonala rundade hörn 128">
            <a:extLst>
              <a:ext uri="{FF2B5EF4-FFF2-40B4-BE49-F238E27FC236}">
                <a16:creationId xmlns:a16="http://schemas.microsoft.com/office/drawing/2014/main" id="{C8599ECA-658D-4E61-88EC-AEE843CB56B4}"/>
              </a:ext>
            </a:extLst>
          </p:cNvPr>
          <p:cNvSpPr/>
          <p:nvPr/>
        </p:nvSpPr>
        <p:spPr>
          <a:xfrm>
            <a:off x="471273" y="4665951"/>
            <a:ext cx="3531300" cy="30862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Habiliteringen konsultation och utbildning</a:t>
            </a:r>
          </a:p>
        </p:txBody>
      </p:sp>
      <p:cxnSp>
        <p:nvCxnSpPr>
          <p:cNvPr id="133" name="Rak koppling 132">
            <a:extLst>
              <a:ext uri="{FF2B5EF4-FFF2-40B4-BE49-F238E27FC236}">
                <a16:creationId xmlns:a16="http://schemas.microsoft.com/office/drawing/2014/main" id="{4E0DE7DC-B9A8-4DA4-9E1B-6DA6EF5D32AA}"/>
              </a:ext>
            </a:extLst>
          </p:cNvPr>
          <p:cNvCxnSpPr>
            <a:cxnSpLocks/>
            <a:endCxn id="47" idx="2"/>
          </p:cNvCxnSpPr>
          <p:nvPr/>
        </p:nvCxnSpPr>
        <p:spPr>
          <a:xfrm>
            <a:off x="4595124" y="4140032"/>
            <a:ext cx="1500876" cy="1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el: diagonala rundade hörn 31">
            <a:extLst>
              <a:ext uri="{FF2B5EF4-FFF2-40B4-BE49-F238E27FC236}">
                <a16:creationId xmlns:a16="http://schemas.microsoft.com/office/drawing/2014/main" id="{638071E1-7C29-4E35-A74F-CBAEEE06C129}"/>
              </a:ext>
            </a:extLst>
          </p:cNvPr>
          <p:cNvSpPr/>
          <p:nvPr/>
        </p:nvSpPr>
        <p:spPr>
          <a:xfrm>
            <a:off x="1058851" y="989828"/>
            <a:ext cx="1330917" cy="299552"/>
          </a:xfrm>
          <a:prstGeom prst="round2DiagRect">
            <a:avLst/>
          </a:prstGeom>
          <a:noFill/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LSS-enheten</a:t>
            </a:r>
          </a:p>
        </p:txBody>
      </p:sp>
      <p:sp>
        <p:nvSpPr>
          <p:cNvPr id="33" name="Rektangel: diagonala rundade hörn 32">
            <a:extLst>
              <a:ext uri="{FF2B5EF4-FFF2-40B4-BE49-F238E27FC236}">
                <a16:creationId xmlns:a16="http://schemas.microsoft.com/office/drawing/2014/main" id="{5B7BF989-4F62-4A42-8EBE-A0E366CFEB5F}"/>
              </a:ext>
            </a:extLst>
          </p:cNvPr>
          <p:cNvSpPr/>
          <p:nvPr/>
        </p:nvSpPr>
        <p:spPr>
          <a:xfrm>
            <a:off x="1058851" y="409729"/>
            <a:ext cx="1332926" cy="308628"/>
          </a:xfrm>
          <a:prstGeom prst="round2DiagRect">
            <a:avLst/>
          </a:prstGeom>
          <a:noFill/>
          <a:ln w="38100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55" b="1" dirty="0">
                <a:solidFill>
                  <a:schemeClr val="accent1"/>
                </a:solidFill>
                <a:latin typeface="+mj-lt"/>
              </a:rPr>
              <a:t>Tolkenheten</a:t>
            </a:r>
          </a:p>
        </p:txBody>
      </p:sp>
      <p:cxnSp>
        <p:nvCxnSpPr>
          <p:cNvPr id="50" name="Rak koppling 49">
            <a:extLst>
              <a:ext uri="{FF2B5EF4-FFF2-40B4-BE49-F238E27FC236}">
                <a16:creationId xmlns:a16="http://schemas.microsoft.com/office/drawing/2014/main" id="{972991DA-F209-41A0-8EE5-F28CD4F535BB}"/>
              </a:ext>
            </a:extLst>
          </p:cNvPr>
          <p:cNvCxnSpPr>
            <a:cxnSpLocks/>
          </p:cNvCxnSpPr>
          <p:nvPr/>
        </p:nvCxnSpPr>
        <p:spPr>
          <a:xfrm>
            <a:off x="571807" y="2023256"/>
            <a:ext cx="1005470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koppling 55">
            <a:extLst>
              <a:ext uri="{FF2B5EF4-FFF2-40B4-BE49-F238E27FC236}">
                <a16:creationId xmlns:a16="http://schemas.microsoft.com/office/drawing/2014/main" id="{D8A8D074-B4AD-4834-B340-F4C0FE16406F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2811855" y="828889"/>
            <a:ext cx="864212" cy="0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koppling 56">
            <a:extLst>
              <a:ext uri="{FF2B5EF4-FFF2-40B4-BE49-F238E27FC236}">
                <a16:creationId xmlns:a16="http://schemas.microsoft.com/office/drawing/2014/main" id="{0E982E7F-8124-4AAC-B5B9-33CF63896797}"/>
              </a:ext>
            </a:extLst>
          </p:cNvPr>
          <p:cNvCxnSpPr>
            <a:cxnSpLocks/>
          </p:cNvCxnSpPr>
          <p:nvPr/>
        </p:nvCxnSpPr>
        <p:spPr>
          <a:xfrm>
            <a:off x="2809846" y="560995"/>
            <a:ext cx="0" cy="579266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koppling 57">
            <a:extLst>
              <a:ext uri="{FF2B5EF4-FFF2-40B4-BE49-F238E27FC236}">
                <a16:creationId xmlns:a16="http://schemas.microsoft.com/office/drawing/2014/main" id="{7BA9D9CF-B7D8-40CC-B830-4D0E54267D0A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2391777" y="564043"/>
            <a:ext cx="428097" cy="0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k koppling 58">
            <a:extLst>
              <a:ext uri="{FF2B5EF4-FFF2-40B4-BE49-F238E27FC236}">
                <a16:creationId xmlns:a16="http://schemas.microsoft.com/office/drawing/2014/main" id="{D56B6F61-4BCF-46D0-A509-B6E886905209}"/>
              </a:ext>
            </a:extLst>
          </p:cNvPr>
          <p:cNvCxnSpPr>
            <a:cxnSpLocks/>
            <a:stCxn id="32" idx="0"/>
          </p:cNvCxnSpPr>
          <p:nvPr/>
        </p:nvCxnSpPr>
        <p:spPr>
          <a:xfrm>
            <a:off x="2389768" y="1139605"/>
            <a:ext cx="420078" cy="2093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koppling 61">
            <a:extLst>
              <a:ext uri="{FF2B5EF4-FFF2-40B4-BE49-F238E27FC236}">
                <a16:creationId xmlns:a16="http://schemas.microsoft.com/office/drawing/2014/main" id="{5B1048BA-4CF1-48E6-B036-A6A5F6D2F62D}"/>
              </a:ext>
            </a:extLst>
          </p:cNvPr>
          <p:cNvCxnSpPr>
            <a:cxnSpLocks/>
            <a:stCxn id="12" idx="1"/>
          </p:cNvCxnSpPr>
          <p:nvPr/>
        </p:nvCxnSpPr>
        <p:spPr>
          <a:xfrm>
            <a:off x="6077681" y="1096782"/>
            <a:ext cx="1" cy="92647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ktangel 40">
            <a:extLst>
              <a:ext uri="{FF2B5EF4-FFF2-40B4-BE49-F238E27FC236}">
                <a16:creationId xmlns:a16="http://schemas.microsoft.com/office/drawing/2014/main" id="{78CEB4C8-241D-4ADD-8C2D-5F0685195CC7}"/>
              </a:ext>
            </a:extLst>
          </p:cNvPr>
          <p:cNvSpPr/>
          <p:nvPr/>
        </p:nvSpPr>
        <p:spPr>
          <a:xfrm>
            <a:off x="487006" y="1751743"/>
            <a:ext cx="1219821" cy="31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55" dirty="0">
                <a:solidFill>
                  <a:schemeClr val="accent1"/>
                </a:solidFill>
                <a:latin typeface="+mj-lt"/>
              </a:rPr>
              <a:t>Mottagningar</a:t>
            </a:r>
          </a:p>
        </p:txBody>
      </p:sp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B14F35BC-F52E-4CBD-963D-F0CB9A60586F}"/>
              </a:ext>
            </a:extLst>
          </p:cNvPr>
          <p:cNvCxnSpPr>
            <a:cxnSpLocks/>
          </p:cNvCxnSpPr>
          <p:nvPr/>
        </p:nvCxnSpPr>
        <p:spPr>
          <a:xfrm>
            <a:off x="236518" y="2283036"/>
            <a:ext cx="0" cy="34862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koppling 41">
            <a:extLst>
              <a:ext uri="{FF2B5EF4-FFF2-40B4-BE49-F238E27FC236}">
                <a16:creationId xmlns:a16="http://schemas.microsoft.com/office/drawing/2014/main" id="{DCDCFF23-FE1B-470F-99CE-24DA445FE3E8}"/>
              </a:ext>
            </a:extLst>
          </p:cNvPr>
          <p:cNvCxnSpPr>
            <a:cxnSpLocks/>
          </p:cNvCxnSpPr>
          <p:nvPr/>
        </p:nvCxnSpPr>
        <p:spPr>
          <a:xfrm>
            <a:off x="8779258" y="3071183"/>
            <a:ext cx="0" cy="924715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8072E959-30A0-442C-87B6-F979955A6E20}"/>
              </a:ext>
            </a:extLst>
          </p:cNvPr>
          <p:cNvCxnSpPr>
            <a:cxnSpLocks/>
          </p:cNvCxnSpPr>
          <p:nvPr/>
        </p:nvCxnSpPr>
        <p:spPr>
          <a:xfrm>
            <a:off x="10638100" y="3034110"/>
            <a:ext cx="17054" cy="1111474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koppling 52">
            <a:extLst>
              <a:ext uri="{FF2B5EF4-FFF2-40B4-BE49-F238E27FC236}">
                <a16:creationId xmlns:a16="http://schemas.microsoft.com/office/drawing/2014/main" id="{F3073224-0782-486A-A70D-1E8FDDDFCF18}"/>
              </a:ext>
            </a:extLst>
          </p:cNvPr>
          <p:cNvCxnSpPr>
            <a:cxnSpLocks/>
            <a:stCxn id="47" idx="0"/>
          </p:cNvCxnSpPr>
          <p:nvPr/>
        </p:nvCxnSpPr>
        <p:spPr>
          <a:xfrm flipV="1">
            <a:off x="9370929" y="4140032"/>
            <a:ext cx="1284226" cy="1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ktangel 53">
            <a:extLst>
              <a:ext uri="{FF2B5EF4-FFF2-40B4-BE49-F238E27FC236}">
                <a16:creationId xmlns:a16="http://schemas.microsoft.com/office/drawing/2014/main" id="{51E079AA-C1C2-4581-8BF1-F0A2A3DF7E04}"/>
              </a:ext>
            </a:extLst>
          </p:cNvPr>
          <p:cNvSpPr/>
          <p:nvPr/>
        </p:nvSpPr>
        <p:spPr>
          <a:xfrm>
            <a:off x="471273" y="4371686"/>
            <a:ext cx="2982674" cy="31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55" dirty="0">
                <a:solidFill>
                  <a:schemeClr val="accent1"/>
                </a:solidFill>
                <a:latin typeface="+mj-lt"/>
              </a:rPr>
              <a:t>Habiliteringen länsverksamheter</a:t>
            </a:r>
          </a:p>
        </p:txBody>
      </p:sp>
      <p:cxnSp>
        <p:nvCxnSpPr>
          <p:cNvPr id="63" name="Rak koppling 62">
            <a:extLst>
              <a:ext uri="{FF2B5EF4-FFF2-40B4-BE49-F238E27FC236}">
                <a16:creationId xmlns:a16="http://schemas.microsoft.com/office/drawing/2014/main" id="{420F1C35-7FB9-440A-B629-00405BFA996F}"/>
              </a:ext>
            </a:extLst>
          </p:cNvPr>
          <p:cNvCxnSpPr>
            <a:cxnSpLocks/>
            <a:endCxn id="129" idx="2"/>
          </p:cNvCxnSpPr>
          <p:nvPr/>
        </p:nvCxnSpPr>
        <p:spPr>
          <a:xfrm>
            <a:off x="244794" y="4820264"/>
            <a:ext cx="22647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koppling 104">
            <a:extLst>
              <a:ext uri="{FF2B5EF4-FFF2-40B4-BE49-F238E27FC236}">
                <a16:creationId xmlns:a16="http://schemas.microsoft.com/office/drawing/2014/main" id="{D7762CBC-DF29-442C-8C70-5F57FBBFCCEE}"/>
              </a:ext>
            </a:extLst>
          </p:cNvPr>
          <p:cNvCxnSpPr>
            <a:cxnSpLocks/>
            <a:endCxn id="14" idx="3"/>
          </p:cNvCxnSpPr>
          <p:nvPr/>
        </p:nvCxnSpPr>
        <p:spPr>
          <a:xfrm>
            <a:off x="1136154" y="2023255"/>
            <a:ext cx="0" cy="24967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Rak koppling 116">
            <a:extLst>
              <a:ext uri="{FF2B5EF4-FFF2-40B4-BE49-F238E27FC236}">
                <a16:creationId xmlns:a16="http://schemas.microsoft.com/office/drawing/2014/main" id="{BB9BE87A-1D12-474B-9D4A-34DC6A034790}"/>
              </a:ext>
            </a:extLst>
          </p:cNvPr>
          <p:cNvCxnSpPr>
            <a:cxnSpLocks/>
            <a:endCxn id="128" idx="2"/>
          </p:cNvCxnSpPr>
          <p:nvPr/>
        </p:nvCxnSpPr>
        <p:spPr>
          <a:xfrm>
            <a:off x="248723" y="5769284"/>
            <a:ext cx="21469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ruta 54">
            <a:extLst>
              <a:ext uri="{FF2B5EF4-FFF2-40B4-BE49-F238E27FC236}">
                <a16:creationId xmlns:a16="http://schemas.microsoft.com/office/drawing/2014/main" id="{5ED137F3-9BCC-4816-86DC-0CE11164C263}"/>
              </a:ext>
            </a:extLst>
          </p:cNvPr>
          <p:cNvSpPr txBox="1"/>
          <p:nvPr/>
        </p:nvSpPr>
        <p:spPr>
          <a:xfrm>
            <a:off x="419457" y="3101582"/>
            <a:ext cx="1472450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244">
              <a:lnSpc>
                <a:spcPct val="85000"/>
              </a:lnSpc>
              <a:buClr>
                <a:srgbClr val="000000"/>
              </a:buClr>
              <a:buSzPct val="75000"/>
              <a:defRPr/>
            </a:pPr>
            <a:r>
              <a:rPr lang="sv-SE" altLang="sv-SE" sz="1092" kern="0" dirty="0">
                <a:solidFill>
                  <a:schemeClr val="accent1"/>
                </a:solidFill>
                <a:cs typeface="Arial" panose="020B0604020202020204" pitchFamily="34" charset="0"/>
              </a:rPr>
              <a:t>Barnteam 0-16 år</a:t>
            </a:r>
          </a:p>
          <a:p>
            <a:pPr defTabSz="336244">
              <a:lnSpc>
                <a:spcPct val="85000"/>
              </a:lnSpc>
              <a:buClr>
                <a:srgbClr val="000000"/>
              </a:buClr>
              <a:buSzPct val="75000"/>
              <a:defRPr/>
            </a:pPr>
            <a:r>
              <a:rPr lang="sv-SE" altLang="sv-SE" sz="1092" kern="0" dirty="0">
                <a:solidFill>
                  <a:schemeClr val="accent1"/>
                </a:solidFill>
                <a:cs typeface="Arial" panose="020B0604020202020204" pitchFamily="34" charset="0"/>
              </a:rPr>
              <a:t>Vuxenteam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F19BE9C7-37A3-4C80-913E-3954E5A8E393}"/>
              </a:ext>
            </a:extLst>
          </p:cNvPr>
          <p:cNvSpPr txBox="1"/>
          <p:nvPr/>
        </p:nvSpPr>
        <p:spPr>
          <a:xfrm>
            <a:off x="1855681" y="3101582"/>
            <a:ext cx="1502047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244">
              <a:lnSpc>
                <a:spcPct val="85000"/>
              </a:lnSpc>
              <a:buClr>
                <a:srgbClr val="000000"/>
              </a:buClr>
              <a:buSzPct val="75000"/>
              <a:defRPr/>
            </a:pPr>
            <a:r>
              <a:rPr lang="sv-SE" altLang="sv-SE" sz="1092" kern="0" dirty="0">
                <a:solidFill>
                  <a:schemeClr val="accent1"/>
                </a:solidFill>
                <a:cs typeface="Arial" panose="020B0604020202020204" pitchFamily="34" charset="0"/>
              </a:rPr>
              <a:t>Barnteam 0-16 år</a:t>
            </a:r>
          </a:p>
          <a:p>
            <a:pPr defTabSz="336244">
              <a:lnSpc>
                <a:spcPct val="85000"/>
              </a:lnSpc>
              <a:buClr>
                <a:srgbClr val="000000"/>
              </a:buClr>
              <a:buSzPct val="75000"/>
              <a:defRPr/>
            </a:pPr>
            <a:r>
              <a:rPr lang="sv-SE" altLang="sv-SE" sz="1092" kern="0" dirty="0">
                <a:solidFill>
                  <a:schemeClr val="accent1"/>
                </a:solidFill>
                <a:cs typeface="Arial" panose="020B0604020202020204" pitchFamily="34" charset="0"/>
              </a:rPr>
              <a:t>Vuxenteam</a:t>
            </a: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59DFABBB-4BF6-4FD0-BB92-9108621D1CD0}"/>
              </a:ext>
            </a:extLst>
          </p:cNvPr>
          <p:cNvSpPr/>
          <p:nvPr/>
        </p:nvSpPr>
        <p:spPr>
          <a:xfrm>
            <a:off x="5420123" y="3099323"/>
            <a:ext cx="1541608" cy="807913"/>
          </a:xfrm>
          <a:prstGeom prst="rect">
            <a:avLst/>
          </a:prstGeom>
          <a:ln>
            <a:noFill/>
          </a:ln>
        </p:spPr>
        <p:txBody>
          <a:bodyPr wrap="square" numCol="1">
            <a:spAutoFit/>
          </a:bodyPr>
          <a:lstStyle/>
          <a:p>
            <a:pPr defTabSz="336244">
              <a:lnSpc>
                <a:spcPct val="85000"/>
              </a:lnSpc>
              <a:buClr>
                <a:srgbClr val="000000"/>
              </a:buClr>
              <a:buSzPct val="75000"/>
              <a:defRPr/>
            </a:pPr>
            <a:r>
              <a:rPr lang="sv-SE" altLang="sv-SE" sz="1092" kern="0" dirty="0">
                <a:solidFill>
                  <a:schemeClr val="accent1"/>
                </a:solidFill>
                <a:cs typeface="Arial" panose="020B0604020202020204" pitchFamily="34" charset="0"/>
              </a:rPr>
              <a:t>Barnteam 1: 0-18 år</a:t>
            </a:r>
          </a:p>
          <a:p>
            <a:pPr defTabSz="336244">
              <a:lnSpc>
                <a:spcPct val="85000"/>
              </a:lnSpc>
              <a:buClr>
                <a:srgbClr val="000000"/>
              </a:buClr>
              <a:buSzPct val="75000"/>
              <a:defRPr/>
            </a:pPr>
            <a:r>
              <a:rPr lang="sv-SE" altLang="sv-SE" sz="1092" kern="0" dirty="0">
                <a:solidFill>
                  <a:schemeClr val="accent1"/>
                </a:solidFill>
                <a:cs typeface="Arial" panose="020B0604020202020204" pitchFamily="34" charset="0"/>
              </a:rPr>
              <a:t>Barnteam 2: 7-18 år</a:t>
            </a:r>
          </a:p>
          <a:p>
            <a:pPr defTabSz="336244">
              <a:lnSpc>
                <a:spcPct val="85000"/>
              </a:lnSpc>
              <a:buClr>
                <a:srgbClr val="000000"/>
              </a:buClr>
              <a:buSzPct val="75000"/>
              <a:defRPr/>
            </a:pPr>
            <a:r>
              <a:rPr lang="sv-SE" altLang="sv-SE" sz="1092" kern="0" dirty="0">
                <a:solidFill>
                  <a:schemeClr val="accent1"/>
                </a:solidFill>
                <a:cs typeface="Arial" panose="020B0604020202020204" pitchFamily="34" charset="0"/>
              </a:rPr>
              <a:t>Vuxenteam</a:t>
            </a:r>
          </a:p>
          <a:p>
            <a:pPr defTabSz="336244">
              <a:lnSpc>
                <a:spcPct val="85000"/>
              </a:lnSpc>
              <a:buClr>
                <a:srgbClr val="000000"/>
              </a:buClr>
              <a:buSzPct val="75000"/>
              <a:defRPr/>
            </a:pPr>
            <a:r>
              <a:rPr lang="sv-SE" altLang="sv-SE" sz="1092" kern="0" dirty="0">
                <a:solidFill>
                  <a:schemeClr val="accent1"/>
                </a:solidFill>
                <a:cs typeface="Arial" panose="020B0604020202020204" pitchFamily="34" charset="0"/>
              </a:rPr>
              <a:t>Hjärnskadekoordinatorer</a:t>
            </a:r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28717760-64E4-4B6F-8D06-749DBC5C9417}"/>
              </a:ext>
            </a:extLst>
          </p:cNvPr>
          <p:cNvSpPr txBox="1"/>
          <p:nvPr/>
        </p:nvSpPr>
        <p:spPr>
          <a:xfrm>
            <a:off x="3383056" y="3071183"/>
            <a:ext cx="1149899" cy="76456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sv-SE" sz="1092" dirty="0">
                <a:solidFill>
                  <a:schemeClr val="accent1"/>
                </a:solidFill>
              </a:rPr>
              <a:t>Barnteam 0-18 år</a:t>
            </a:r>
          </a:p>
          <a:p>
            <a:r>
              <a:rPr lang="sv-SE" sz="1092" dirty="0">
                <a:solidFill>
                  <a:schemeClr val="accent1"/>
                </a:solidFill>
              </a:rPr>
              <a:t>Vuxenteam</a:t>
            </a:r>
          </a:p>
          <a:p>
            <a:endParaRPr lang="sv-SE" sz="1092" dirty="0"/>
          </a:p>
        </p:txBody>
      </p:sp>
      <p:sp>
        <p:nvSpPr>
          <p:cNvPr id="65" name="textruta 64">
            <a:extLst>
              <a:ext uri="{FF2B5EF4-FFF2-40B4-BE49-F238E27FC236}">
                <a16:creationId xmlns:a16="http://schemas.microsoft.com/office/drawing/2014/main" id="{642E8918-1751-400E-B48F-BC3868823DCB}"/>
              </a:ext>
            </a:extLst>
          </p:cNvPr>
          <p:cNvSpPr txBox="1"/>
          <p:nvPr/>
        </p:nvSpPr>
        <p:spPr>
          <a:xfrm>
            <a:off x="423146" y="5938552"/>
            <a:ext cx="1487175" cy="260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92" dirty="0">
                <a:solidFill>
                  <a:schemeClr val="accent1"/>
                </a:solidFill>
              </a:rPr>
              <a:t>Kometen</a:t>
            </a:r>
            <a:endParaRPr lang="sv-SE" sz="1092" dirty="0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E6C460D1-2D85-4B5E-84F8-F6AE959ADBFE}"/>
              </a:ext>
            </a:extLst>
          </p:cNvPr>
          <p:cNvSpPr txBox="1"/>
          <p:nvPr/>
        </p:nvSpPr>
        <p:spPr>
          <a:xfrm>
            <a:off x="408729" y="4974576"/>
            <a:ext cx="4294302" cy="428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92" dirty="0">
                <a:solidFill>
                  <a:schemeClr val="accent1"/>
                </a:solidFill>
              </a:rPr>
              <a:t>Dietister, handansvarig arbetsterapeut, konsulterande ortopedsjukgymnast Bassängen Sundinska Vreten</a:t>
            </a:r>
            <a:endParaRPr lang="sv-SE" sz="1092" dirty="0"/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5D02B356-AA67-4292-A602-4F6253F543AE}"/>
              </a:ext>
            </a:extLst>
          </p:cNvPr>
          <p:cNvSpPr txBox="1"/>
          <p:nvPr/>
        </p:nvSpPr>
        <p:spPr>
          <a:xfrm>
            <a:off x="7456679" y="3072655"/>
            <a:ext cx="1149899" cy="76456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sv-SE" sz="1092" dirty="0">
                <a:solidFill>
                  <a:schemeClr val="accent1"/>
                </a:solidFill>
              </a:rPr>
              <a:t>Barnteam 0-18 år</a:t>
            </a:r>
          </a:p>
          <a:p>
            <a:r>
              <a:rPr lang="sv-SE" sz="1092" dirty="0">
                <a:solidFill>
                  <a:schemeClr val="accent1"/>
                </a:solidFill>
              </a:rPr>
              <a:t>Vuxenteam</a:t>
            </a:r>
          </a:p>
          <a:p>
            <a:endParaRPr lang="sv-SE" sz="1092" dirty="0"/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6FADF4A7-7A96-4609-9199-EC31DD732CDD}"/>
              </a:ext>
            </a:extLst>
          </p:cNvPr>
          <p:cNvSpPr txBox="1"/>
          <p:nvPr/>
        </p:nvSpPr>
        <p:spPr>
          <a:xfrm>
            <a:off x="9476609" y="3060285"/>
            <a:ext cx="1149899" cy="76456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sv-SE" sz="1092" dirty="0">
                <a:solidFill>
                  <a:schemeClr val="accent1"/>
                </a:solidFill>
              </a:rPr>
              <a:t>Barnteam 0-18 år</a:t>
            </a:r>
          </a:p>
          <a:p>
            <a:r>
              <a:rPr lang="sv-SE" sz="1092" dirty="0">
                <a:solidFill>
                  <a:schemeClr val="accent1"/>
                </a:solidFill>
              </a:rPr>
              <a:t>Vuxenteam</a:t>
            </a:r>
          </a:p>
          <a:p>
            <a:endParaRPr lang="sv-SE" sz="1092" dirty="0"/>
          </a:p>
        </p:txBody>
      </p:sp>
      <p:cxnSp>
        <p:nvCxnSpPr>
          <p:cNvPr id="70" name="Rak koppling 69">
            <a:extLst>
              <a:ext uri="{FF2B5EF4-FFF2-40B4-BE49-F238E27FC236}">
                <a16:creationId xmlns:a16="http://schemas.microsoft.com/office/drawing/2014/main" id="{D17DCC40-D02A-4709-A0BE-E8CA181B19C7}"/>
              </a:ext>
            </a:extLst>
          </p:cNvPr>
          <p:cNvCxnSpPr>
            <a:cxnSpLocks/>
          </p:cNvCxnSpPr>
          <p:nvPr/>
        </p:nvCxnSpPr>
        <p:spPr>
          <a:xfrm>
            <a:off x="7000798" y="3063964"/>
            <a:ext cx="8858" cy="931934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ak koppling 75">
            <a:extLst>
              <a:ext uri="{FF2B5EF4-FFF2-40B4-BE49-F238E27FC236}">
                <a16:creationId xmlns:a16="http://schemas.microsoft.com/office/drawing/2014/main" id="{CF5731B2-97B8-42CE-9DC1-C659839FB3BA}"/>
              </a:ext>
            </a:extLst>
          </p:cNvPr>
          <p:cNvCxnSpPr>
            <a:cxnSpLocks/>
            <a:endCxn id="13" idx="3"/>
          </p:cNvCxnSpPr>
          <p:nvPr/>
        </p:nvCxnSpPr>
        <p:spPr>
          <a:xfrm>
            <a:off x="2599807" y="2021110"/>
            <a:ext cx="1951" cy="26192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ak koppling 78">
            <a:extLst>
              <a:ext uri="{FF2B5EF4-FFF2-40B4-BE49-F238E27FC236}">
                <a16:creationId xmlns:a16="http://schemas.microsoft.com/office/drawing/2014/main" id="{B3A880EF-DCCA-4F96-84E2-79FB3C72323E}"/>
              </a:ext>
            </a:extLst>
          </p:cNvPr>
          <p:cNvCxnSpPr>
            <a:cxnSpLocks/>
            <a:endCxn id="17" idx="3"/>
          </p:cNvCxnSpPr>
          <p:nvPr/>
        </p:nvCxnSpPr>
        <p:spPr>
          <a:xfrm>
            <a:off x="4364298" y="2021110"/>
            <a:ext cx="0" cy="26192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ak koppling 81">
            <a:extLst>
              <a:ext uri="{FF2B5EF4-FFF2-40B4-BE49-F238E27FC236}">
                <a16:creationId xmlns:a16="http://schemas.microsoft.com/office/drawing/2014/main" id="{21576A2D-C1C3-4C01-9D89-BEB88F3B9A24}"/>
              </a:ext>
            </a:extLst>
          </p:cNvPr>
          <p:cNvCxnSpPr>
            <a:cxnSpLocks/>
            <a:endCxn id="15" idx="3"/>
          </p:cNvCxnSpPr>
          <p:nvPr/>
        </p:nvCxnSpPr>
        <p:spPr>
          <a:xfrm>
            <a:off x="6393054" y="2019004"/>
            <a:ext cx="0" cy="26192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ak koppling 84">
            <a:extLst>
              <a:ext uri="{FF2B5EF4-FFF2-40B4-BE49-F238E27FC236}">
                <a16:creationId xmlns:a16="http://schemas.microsoft.com/office/drawing/2014/main" id="{A4B30B91-3A68-4C2F-92FC-8EB3C6D000B1}"/>
              </a:ext>
            </a:extLst>
          </p:cNvPr>
          <p:cNvCxnSpPr>
            <a:cxnSpLocks/>
            <a:endCxn id="24" idx="3"/>
          </p:cNvCxnSpPr>
          <p:nvPr/>
        </p:nvCxnSpPr>
        <p:spPr>
          <a:xfrm>
            <a:off x="8405211" y="2017129"/>
            <a:ext cx="0" cy="25361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koppling 86">
            <a:extLst>
              <a:ext uri="{FF2B5EF4-FFF2-40B4-BE49-F238E27FC236}">
                <a16:creationId xmlns:a16="http://schemas.microsoft.com/office/drawing/2014/main" id="{314B5003-6C73-4979-833C-B04B022ABD3D}"/>
              </a:ext>
            </a:extLst>
          </p:cNvPr>
          <p:cNvCxnSpPr>
            <a:cxnSpLocks/>
          </p:cNvCxnSpPr>
          <p:nvPr/>
        </p:nvCxnSpPr>
        <p:spPr>
          <a:xfrm>
            <a:off x="10626508" y="2021110"/>
            <a:ext cx="0" cy="2236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ruta 91">
            <a:extLst>
              <a:ext uri="{FF2B5EF4-FFF2-40B4-BE49-F238E27FC236}">
                <a16:creationId xmlns:a16="http://schemas.microsoft.com/office/drawing/2014/main" id="{BA60B725-CB0F-4BB7-A2B7-0A9A599EDAD3}"/>
              </a:ext>
            </a:extLst>
          </p:cNvPr>
          <p:cNvSpPr txBox="1"/>
          <p:nvPr/>
        </p:nvSpPr>
        <p:spPr>
          <a:xfrm>
            <a:off x="8566215" y="492495"/>
            <a:ext cx="2566934" cy="1025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98" dirty="0">
                <a:solidFill>
                  <a:schemeClr val="accent1"/>
                </a:solidFill>
                <a:latin typeface="+mj-lt"/>
              </a:rPr>
              <a:t>Verksamhetsledning</a:t>
            </a:r>
          </a:p>
          <a:p>
            <a:r>
              <a:rPr lang="sv-SE" sz="1092" dirty="0">
                <a:solidFill>
                  <a:schemeClr val="accent1"/>
                </a:solidFill>
              </a:rPr>
              <a:t>Verksamhetschef, verksamhetssekreterare, </a:t>
            </a:r>
            <a:br>
              <a:rPr lang="sv-SE" sz="1092" dirty="0">
                <a:solidFill>
                  <a:schemeClr val="accent1"/>
                </a:solidFill>
              </a:rPr>
            </a:br>
            <a:r>
              <a:rPr lang="sv-SE" sz="1092" dirty="0">
                <a:solidFill>
                  <a:schemeClr val="accent1"/>
                </a:solidFill>
              </a:rPr>
              <a:t>medicinskt stöd, verksamhetsutvecklare</a:t>
            </a:r>
          </a:p>
          <a:p>
            <a:endParaRPr lang="sv-SE" sz="1092" dirty="0"/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C2A30872-2689-4237-B6AF-831D74F8ACCA}"/>
              </a:ext>
            </a:extLst>
          </p:cNvPr>
          <p:cNvSpPr txBox="1"/>
          <p:nvPr/>
        </p:nvSpPr>
        <p:spPr>
          <a:xfrm>
            <a:off x="1009862" y="715610"/>
            <a:ext cx="1487175" cy="260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92" dirty="0">
                <a:solidFill>
                  <a:schemeClr val="accent1"/>
                </a:solidFill>
              </a:rPr>
              <a:t>Tolksamordnare</a:t>
            </a:r>
            <a:endParaRPr lang="sv-SE" sz="1092" dirty="0"/>
          </a:p>
        </p:txBody>
      </p:sp>
      <p:sp>
        <p:nvSpPr>
          <p:cNvPr id="95" name="textruta 94">
            <a:extLst>
              <a:ext uri="{FF2B5EF4-FFF2-40B4-BE49-F238E27FC236}">
                <a16:creationId xmlns:a16="http://schemas.microsoft.com/office/drawing/2014/main" id="{9BAF1A52-3D64-4C24-87E6-864B14C1EA00}"/>
              </a:ext>
            </a:extLst>
          </p:cNvPr>
          <p:cNvSpPr txBox="1"/>
          <p:nvPr/>
        </p:nvSpPr>
        <p:spPr>
          <a:xfrm>
            <a:off x="1009862" y="1305631"/>
            <a:ext cx="1487175" cy="260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92" dirty="0">
                <a:solidFill>
                  <a:schemeClr val="accent1"/>
                </a:solidFill>
              </a:rPr>
              <a:t>LSS-handläggare</a:t>
            </a:r>
            <a:endParaRPr lang="sv-SE" sz="1092" dirty="0"/>
          </a:p>
        </p:txBody>
      </p:sp>
    </p:spTree>
    <p:extLst>
      <p:ext uri="{BB962C8B-B14F-4D97-AF65-F5344CB8AC3E}">
        <p14:creationId xmlns:p14="http://schemas.microsoft.com/office/powerpoint/2010/main" val="323437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En bild som visar person, utomhus, stående, står&#10;&#10;Automatiskt genererad beskrivning">
            <a:extLst>
              <a:ext uri="{FF2B5EF4-FFF2-40B4-BE49-F238E27FC236}">
                <a16:creationId xmlns:a16="http://schemas.microsoft.com/office/drawing/2014/main" id="{3A185266-9BD2-4EF9-8561-E25FE93EA1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4180" y="1016269"/>
            <a:ext cx="3905593" cy="5851772"/>
          </a:xfrm>
          <a:prstGeom prst="rect">
            <a:avLst/>
          </a:prstGeom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404581E-23C2-49BC-BD3E-AA6CF16A3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4492"/>
            <a:fld id="{27129ABF-34AF-4771-8C65-17474087DDAF}" type="datetime1">
              <a:rPr lang="sv-SE">
                <a:solidFill>
                  <a:prstClr val="black">
                    <a:tint val="75000"/>
                  </a:prstClr>
                </a:solidFill>
                <a:latin typeface="Calibri Light"/>
              </a:rPr>
              <a:pPr defTabSz="554492"/>
              <a:t>2025-09-15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 Light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A9FF2450-D484-46C1-BE69-DDC69830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4492"/>
            <a:fld id="{38480145-259A-47DA-A30D-C906B9DB5C99}" type="slidenum">
              <a:rPr lang="sv-SE">
                <a:solidFill>
                  <a:prstClr val="black">
                    <a:tint val="75000"/>
                  </a:prstClr>
                </a:solidFill>
                <a:latin typeface="Calibri Light"/>
              </a:rPr>
              <a:pPr defTabSz="554492"/>
              <a:t>3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 Light"/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D8DA97E-8216-498E-8CD8-0BFE16837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90075" y="2595866"/>
            <a:ext cx="8749303" cy="3977066"/>
          </a:xfrm>
        </p:spPr>
        <p:txBody>
          <a:bodyPr numCol="2">
            <a:normAutofit/>
          </a:bodyPr>
          <a:lstStyle/>
          <a:p>
            <a:pPr lvl="1">
              <a:spcAft>
                <a:spcPts val="364"/>
              </a:spcAft>
            </a:pPr>
            <a:r>
              <a:rPr lang="sv-SE" sz="1800" dirty="0"/>
              <a:t>Arbetsterapeut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Dietist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Fysioterapeut/sjukgymnast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Kurator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Logoped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Psykolog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Specialpedagog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IT-pedagog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Optiker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Rehab-ingenjör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Habiliteringssjuksköterska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Habiliteringsassistent</a:t>
            </a:r>
          </a:p>
          <a:p>
            <a:pPr marL="261965" lvl="1" indent="0">
              <a:spcAft>
                <a:spcPts val="364"/>
              </a:spcAft>
              <a:buNone/>
            </a:pPr>
            <a:endParaRPr lang="sv-SE" sz="1800" dirty="0"/>
          </a:p>
          <a:p>
            <a:pPr marL="261965" lvl="1" indent="0">
              <a:spcAft>
                <a:spcPts val="364"/>
              </a:spcAft>
              <a:buNone/>
            </a:pPr>
            <a:endParaRPr lang="sv-SE" sz="1800" dirty="0"/>
          </a:p>
          <a:p>
            <a:pPr lvl="1">
              <a:spcAft>
                <a:spcPts val="364"/>
              </a:spcAft>
            </a:pPr>
            <a:r>
              <a:rPr lang="sv-SE" sz="1800" dirty="0"/>
              <a:t>Läkare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Administratör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Medicinsk sekreterare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Verksamhetsutvecklare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LSS-handläggare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Tolksamordnare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Chefer</a:t>
            </a:r>
          </a:p>
          <a:p>
            <a:pPr lvl="1">
              <a:spcAft>
                <a:spcPts val="364"/>
              </a:spcAft>
            </a:pPr>
            <a:r>
              <a:rPr lang="sv-SE" sz="1800" dirty="0"/>
              <a:t>Vaktmästare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5240D122-8B6C-4970-A3CE-810F7E253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048" y="744083"/>
            <a:ext cx="8749303" cy="1239266"/>
          </a:xfrm>
        </p:spPr>
        <p:txBody>
          <a:bodyPr/>
          <a:lstStyle/>
          <a:p>
            <a:r>
              <a:rPr lang="sv-SE" dirty="0"/>
              <a:t>Vi är ungefär 160 medarbetare</a:t>
            </a:r>
          </a:p>
        </p:txBody>
      </p:sp>
      <p:sp>
        <p:nvSpPr>
          <p:cNvPr id="8" name="Platshållare för text 3">
            <a:extLst>
              <a:ext uri="{FF2B5EF4-FFF2-40B4-BE49-F238E27FC236}">
                <a16:creationId xmlns:a16="http://schemas.microsoft.com/office/drawing/2014/main" id="{343AA028-315C-4604-AAB2-A60BD61D78EA}"/>
              </a:ext>
            </a:extLst>
          </p:cNvPr>
          <p:cNvSpPr txBox="1">
            <a:spLocks/>
          </p:cNvSpPr>
          <p:nvPr/>
        </p:nvSpPr>
        <p:spPr>
          <a:xfrm>
            <a:off x="2688048" y="2006812"/>
            <a:ext cx="8749303" cy="374211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345600" indent="-345600">
              <a:lnSpc>
                <a:spcPct val="84000"/>
              </a:lnSpc>
              <a:spcAft>
                <a:spcPts val="2300"/>
              </a:spcAft>
              <a:buSzPct val="100000"/>
              <a:buFontTx/>
              <a:buBlip>
                <a:blip r:embed="rId3"/>
              </a:buBlip>
              <a:tabLst/>
              <a:defRPr lang="sv-SE" sz="4250" spc="-110" baseline="0" dirty="0">
                <a:latin typeface="+mn-lt"/>
                <a:ea typeface="+mn-ea"/>
                <a:cs typeface="+mn-cs"/>
              </a:defRPr>
            </a:lvl1pPr>
            <a:lvl2pPr marL="756000" indent="-324000">
              <a:lnSpc>
                <a:spcPct val="84000"/>
              </a:lnSpc>
              <a:spcAft>
                <a:spcPts val="2400"/>
              </a:spcAft>
              <a:buFontTx/>
              <a:buBlip>
                <a:blip r:embed="rId3"/>
              </a:buBlip>
              <a:defRPr lang="sv-SE" sz="3850" spc="-110" baseline="0" dirty="0">
                <a:latin typeface="+mn-lt"/>
                <a:ea typeface="+mn-ea"/>
                <a:cs typeface="+mn-cs"/>
              </a:defRPr>
            </a:lvl2pPr>
            <a:lvl3pPr marL="1116000" indent="-288000">
              <a:lnSpc>
                <a:spcPct val="84000"/>
              </a:lnSpc>
              <a:spcAft>
                <a:spcPts val="2500"/>
              </a:spcAft>
              <a:buFontTx/>
              <a:buBlip>
                <a:blip r:embed="rId3"/>
              </a:buBlip>
              <a:defRPr lang="sv-SE" sz="3400" spc="-110" baseline="0" dirty="0">
                <a:latin typeface="+mn-lt"/>
                <a:ea typeface="+mn-ea"/>
                <a:cs typeface="+mn-cs"/>
              </a:defRPr>
            </a:lvl3pPr>
            <a:lvl4pPr marL="1458000" indent="-259200">
              <a:lnSpc>
                <a:spcPct val="84000"/>
              </a:lnSpc>
              <a:spcAft>
                <a:spcPts val="2600"/>
              </a:spcAft>
              <a:buFontTx/>
              <a:buBlip>
                <a:blip r:embed="rId3"/>
              </a:buBlip>
              <a:defRPr lang="sv-SE" sz="3000" spc="-110" baseline="0" dirty="0">
                <a:latin typeface="+mn-lt"/>
                <a:ea typeface="+mn-ea"/>
                <a:cs typeface="+mn-cs"/>
              </a:defRPr>
            </a:lvl4pPr>
            <a:lvl5pPr marL="1764000" indent="-252000">
              <a:lnSpc>
                <a:spcPct val="86000"/>
              </a:lnSpc>
              <a:spcAft>
                <a:spcPts val="1500"/>
              </a:spcAft>
              <a:buFontTx/>
              <a:buBlip>
                <a:blip r:embed="rId3"/>
              </a:buBlip>
              <a:defRPr lang="sv-SE" sz="2800" spc="-110" baseline="0" dirty="0"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indent="0" defTabSz="554492">
              <a:spcAft>
                <a:spcPts val="1395"/>
              </a:spcAft>
              <a:buNone/>
            </a:pPr>
            <a:endParaRPr lang="sv-SE" sz="2577" kern="0" spc="-67" dirty="0">
              <a:solidFill>
                <a:sysClr val="windowText" lastClr="000000"/>
              </a:solidFill>
              <a:latin typeface="Calibri Light"/>
            </a:endParaRPr>
          </a:p>
          <a:p>
            <a:pPr marL="209572" indent="-209572" defTabSz="554492">
              <a:spcAft>
                <a:spcPts val="1395"/>
              </a:spcAft>
            </a:pPr>
            <a:endParaRPr lang="sv-SE" sz="2577" kern="0" spc="-67" dirty="0">
              <a:solidFill>
                <a:sysClr val="windowText" lastClr="000000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7469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59222F19-2DB1-4E66-B96A-9A2441A3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  <a:t>Vilket uppdrag har Habiliteringscentrum?</a:t>
            </a:r>
            <a:endParaRPr lang="sv-SE" sz="2400" dirty="0">
              <a:cs typeface="Calibri Light"/>
            </a:endParaRP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35D88C1-0E72-2FA8-4C25-5A51CE8ED9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239256" y="5950454"/>
            <a:ext cx="952316" cy="906745"/>
          </a:xfrm>
        </p:spPr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237F62-ABA6-486E-B66D-4F75C4F4F6F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812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24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36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2488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061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873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685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497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64"/>
              </a:spcAft>
            </a:pPr>
            <a:fld id="{6EF6D5CF-9778-494C-91EA-967A5AD360D0}" type="datetime1">
              <a:rPr lang="sv-SE" smtClean="0"/>
              <a:pPr>
                <a:spcAft>
                  <a:spcPts val="364"/>
                </a:spcAft>
              </a:pPr>
              <a:t>2025-09-15</a:t>
            </a:fld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C83579C-669A-40A5-99A5-C1F73966781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812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24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36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2488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061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873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685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497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64"/>
              </a:spcAft>
            </a:pPr>
            <a:fld id="{B6F15528-21DE-4FAA-801E-634DDDAF4B2B}" type="slidenum">
              <a:rPr lang="sv-SE" smtClean="0"/>
              <a:pPr>
                <a:spcAft>
                  <a:spcPts val="364"/>
                </a:spcAft>
              </a:pPr>
              <a:t>4</a:t>
            </a:fld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8FEA4C31-0D5D-4FA0-ABA9-A2CB0F53A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77" y="5712153"/>
            <a:ext cx="3726852" cy="103138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E173BBCB-4B5E-B20E-951A-D101AC1C3112}"/>
              </a:ext>
            </a:extLst>
          </p:cNvPr>
          <p:cNvSpPr txBox="1"/>
          <p:nvPr/>
        </p:nvSpPr>
        <p:spPr>
          <a:xfrm>
            <a:off x="743299" y="2342034"/>
            <a:ext cx="6113403" cy="4231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150" b="1" dirty="0">
              <a:cs typeface="Calibri Light"/>
            </a:endParaRPr>
          </a:p>
        </p:txBody>
      </p:sp>
      <p:sp>
        <p:nvSpPr>
          <p:cNvPr id="20" name="Platshållare för innehåll 19">
            <a:extLst>
              <a:ext uri="{FF2B5EF4-FFF2-40B4-BE49-F238E27FC236}">
                <a16:creationId xmlns:a16="http://schemas.microsoft.com/office/drawing/2014/main" id="{1DE6107F-0723-4EDF-ED38-B7FF8EC52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5440" indent="-345440"/>
            <a:endParaRPr lang="sv-SE" dirty="0"/>
          </a:p>
          <a:p>
            <a:pPr marL="345440" indent="-345440"/>
            <a:endParaRPr lang="sv-SE" sz="1900" dirty="0"/>
          </a:p>
          <a:p>
            <a:pPr marL="345440" indent="-345440"/>
            <a:endParaRPr lang="sv-SE" sz="1900" dirty="0"/>
          </a:p>
          <a:p>
            <a:pPr marL="345440" indent="-345440"/>
            <a:endParaRPr lang="sv-SE" sz="1900" dirty="0"/>
          </a:p>
          <a:p>
            <a:pPr marL="345440" indent="-345440"/>
            <a:endParaRPr lang="sv-SE" sz="1900" dirty="0"/>
          </a:p>
          <a:p>
            <a:pPr marL="345440" indent="-345440"/>
            <a:endParaRPr lang="sv-SE" sz="1900" dirty="0"/>
          </a:p>
          <a:p>
            <a:pPr marL="345440" indent="-345440"/>
            <a:endParaRPr lang="sv-SE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F0D03012-BEEE-1DAF-2C60-8E4CB1223590}"/>
              </a:ext>
            </a:extLst>
          </p:cNvPr>
          <p:cNvSpPr txBox="1"/>
          <p:nvPr/>
        </p:nvSpPr>
        <p:spPr>
          <a:xfrm>
            <a:off x="829919" y="1510666"/>
            <a:ext cx="9956137" cy="40780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dirty="0"/>
              <a:t>Den som har en medfödd och bestående funktionsnedsättning eller har fått en funktionsnedsättning tidigt i livet kan få habilitering. Habilitering innebär stöd och behandling för att kunna behålla och utveckla bästa möjliga funktionsförmåga. </a:t>
            </a:r>
          </a:p>
          <a:p>
            <a:endParaRPr lang="sv-SE" dirty="0"/>
          </a:p>
          <a:p>
            <a:r>
              <a:rPr lang="sv-SE" dirty="0"/>
              <a:t>Målet med stödet är att kunna leva ett så självständigt liv som möjligt. </a:t>
            </a:r>
          </a:p>
          <a:p>
            <a:endParaRPr lang="sv-SE" dirty="0"/>
          </a:p>
          <a:p>
            <a:r>
              <a:rPr lang="sv-SE" dirty="0"/>
              <a:t>Vi jobbar med personer som har: </a:t>
            </a:r>
            <a:r>
              <a:rPr lang="sv-SE" sz="1900" dirty="0"/>
              <a:t>Autism, Intellektuell funktionsnedsättning (IF), Rörelsenedsättning, Synnedsättning. </a:t>
            </a:r>
          </a:p>
          <a:p>
            <a:endParaRPr lang="sv-SE" sz="1900" dirty="0"/>
          </a:p>
          <a:p>
            <a:r>
              <a:rPr lang="sv-SE" sz="1900" dirty="0"/>
              <a:t>Habiliteringscentrum arbetar utifrån den diagnos man är inskriven för.</a:t>
            </a:r>
          </a:p>
          <a:p>
            <a:endParaRPr lang="sv-SE" sz="1900" dirty="0"/>
          </a:p>
          <a:p>
            <a:endParaRPr lang="sv-SE" sz="1900" dirty="0"/>
          </a:p>
          <a:p>
            <a:endParaRPr lang="sv-SE" sz="1900" dirty="0">
              <a:cs typeface="Calibri Light"/>
            </a:endParaRPr>
          </a:p>
          <a:p>
            <a:endParaRPr lang="sv-SE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82862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59222F19-2DB1-4E66-B96A-9A2441A3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  <a:t>Hur kommer man till oss?  Diagnos behövs.</a:t>
            </a:r>
            <a:endParaRPr lang="sv-SE" sz="2400" dirty="0">
              <a:solidFill>
                <a:srgbClr val="000000"/>
              </a:solidFill>
              <a:latin typeface="Calibri Light"/>
              <a:cs typeface="Calibri Light"/>
            </a:endParaRP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35D88C1-0E72-2FA8-4C25-5A51CE8ED9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239256" y="5950454"/>
            <a:ext cx="952316" cy="906745"/>
          </a:xfrm>
        </p:spPr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237F62-ABA6-486E-B66D-4F75C4F4F6F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812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24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36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2488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061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873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685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497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64"/>
              </a:spcAft>
            </a:pPr>
            <a:fld id="{6EF6D5CF-9778-494C-91EA-967A5AD360D0}" type="datetime1">
              <a:rPr lang="sv-SE" smtClean="0"/>
              <a:pPr>
                <a:spcAft>
                  <a:spcPts val="364"/>
                </a:spcAft>
              </a:pPr>
              <a:t>2025-09-15</a:t>
            </a:fld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C83579C-669A-40A5-99A5-C1F73966781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812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24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36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2488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061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873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685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497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64"/>
              </a:spcAft>
            </a:pPr>
            <a:fld id="{B6F15528-21DE-4FAA-801E-634DDDAF4B2B}" type="slidenum">
              <a:rPr lang="sv-SE" smtClean="0"/>
              <a:pPr>
                <a:spcAft>
                  <a:spcPts val="364"/>
                </a:spcAft>
              </a:pPr>
              <a:t>5</a:t>
            </a:fld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8FEA4C31-0D5D-4FA0-ABA9-A2CB0F53A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77" y="5712153"/>
            <a:ext cx="3726852" cy="103138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E173BBCB-4B5E-B20E-951A-D101AC1C3112}"/>
              </a:ext>
            </a:extLst>
          </p:cNvPr>
          <p:cNvSpPr txBox="1"/>
          <p:nvPr/>
        </p:nvSpPr>
        <p:spPr>
          <a:xfrm>
            <a:off x="743299" y="2342034"/>
            <a:ext cx="6113403" cy="4231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150" b="1" dirty="0">
              <a:cs typeface="Calibri Light"/>
            </a:endParaRPr>
          </a:p>
        </p:txBody>
      </p:sp>
      <p:sp>
        <p:nvSpPr>
          <p:cNvPr id="20" name="Platshållare för innehåll 19">
            <a:extLst>
              <a:ext uri="{FF2B5EF4-FFF2-40B4-BE49-F238E27FC236}">
                <a16:creationId xmlns:a16="http://schemas.microsoft.com/office/drawing/2014/main" id="{1DE6107F-0723-4EDF-ED38-B7FF8EC52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5440" indent="-345440"/>
            <a:endParaRPr lang="sv-SE" sz="1900" dirty="0"/>
          </a:p>
          <a:p>
            <a:pPr marL="345440" indent="-345440"/>
            <a:endParaRPr lang="sv-SE" sz="19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9CA70C4-7377-1C16-6C01-2B3029293DFF}"/>
              </a:ext>
            </a:extLst>
          </p:cNvPr>
          <p:cNvSpPr txBox="1"/>
          <p:nvPr/>
        </p:nvSpPr>
        <p:spPr>
          <a:xfrm>
            <a:off x="847858" y="1695718"/>
            <a:ext cx="10045521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 dirty="0">
                <a:ea typeface="Inter"/>
                <a:cs typeface="Inter"/>
              </a:rPr>
              <a:t>Tre enheter: </a:t>
            </a:r>
            <a:r>
              <a:rPr lang="sv-SE" dirty="0">
                <a:ea typeface="Inter"/>
                <a:cs typeface="Inter"/>
              </a:rPr>
              <a:t>Köping, Fagersta, Västerås (Sala)</a:t>
            </a:r>
          </a:p>
          <a:p>
            <a:endParaRPr lang="sv-SE" b="1" dirty="0">
              <a:ea typeface="Inter"/>
              <a:cs typeface="Inter"/>
            </a:endParaRPr>
          </a:p>
          <a:p>
            <a:r>
              <a:rPr lang="sv-SE" b="1" dirty="0">
                <a:ea typeface="Inter"/>
                <a:cs typeface="Inter"/>
              </a:rPr>
              <a:t>Remiss eller egen vårdbegäran</a:t>
            </a:r>
          </a:p>
          <a:p>
            <a:r>
              <a:rPr lang="sv-SE" dirty="0">
                <a:solidFill>
                  <a:srgbClr val="353535"/>
                </a:solidFill>
                <a:ea typeface="Open Sans"/>
                <a:cs typeface="Open Sans"/>
              </a:rPr>
              <a:t>Individen behöver remiss för besök till Habiliteringen och Synenheten. Det vanligaste är att din läkare skickar en remiss men man kan också göra en egenremiss (egen vårdbegäran). Till ansökan ska </a:t>
            </a:r>
            <a:r>
              <a:rPr lang="sv-SE" u="sng" dirty="0">
                <a:solidFill>
                  <a:srgbClr val="353535"/>
                </a:solidFill>
                <a:ea typeface="Open Sans"/>
                <a:cs typeface="Open Sans"/>
              </a:rPr>
              <a:t>psykologutlåtande och läkarbedömning </a:t>
            </a:r>
            <a:r>
              <a:rPr lang="sv-SE" dirty="0">
                <a:solidFill>
                  <a:srgbClr val="353535"/>
                </a:solidFill>
                <a:ea typeface="Open Sans"/>
                <a:cs typeface="Open Sans"/>
              </a:rPr>
              <a:t>som bekräftar diagnosen bifogas.</a:t>
            </a:r>
          </a:p>
          <a:p>
            <a:r>
              <a:rPr lang="sv-SE" dirty="0">
                <a:solidFill>
                  <a:srgbClr val="353535"/>
                </a:solidFill>
                <a:ea typeface="Open Sans"/>
                <a:cs typeface="Open Sans"/>
              </a:rPr>
              <a:t>Habiliteringen gör inga egna utredningar för att se om personer ska komma till oss. </a:t>
            </a:r>
          </a:p>
          <a:p>
            <a:endParaRPr lang="sv-SE" dirty="0">
              <a:solidFill>
                <a:srgbClr val="353535"/>
              </a:solidFill>
              <a:ea typeface="Open Sans"/>
              <a:cs typeface="Open Sans"/>
            </a:endParaRPr>
          </a:p>
          <a:p>
            <a:r>
              <a:rPr lang="sv-SE" b="1" dirty="0">
                <a:solidFill>
                  <a:srgbClr val="353535"/>
                </a:solidFill>
                <a:ea typeface="Open Sans"/>
                <a:cs typeface="Open Sans"/>
              </a:rPr>
              <a:t>Om du har en brukare/deltagare/försäkrad… som har en funktionsnedsättning och vill samråda eller planera tillsammans med </a:t>
            </a:r>
            <a:r>
              <a:rPr lang="sv-SE" b="1" dirty="0" err="1">
                <a:solidFill>
                  <a:srgbClr val="353535"/>
                </a:solidFill>
                <a:ea typeface="Open Sans"/>
                <a:cs typeface="Open Sans"/>
              </a:rPr>
              <a:t>Hab</a:t>
            </a:r>
            <a:r>
              <a:rPr lang="sv-SE" b="1" dirty="0">
                <a:solidFill>
                  <a:srgbClr val="353535"/>
                </a:solidFill>
                <a:ea typeface="Open Sans"/>
                <a:cs typeface="Open Sans"/>
              </a:rPr>
              <a:t> om den individen</a:t>
            </a:r>
          </a:p>
          <a:p>
            <a:r>
              <a:rPr lang="sv-SE" dirty="0">
                <a:solidFill>
                  <a:srgbClr val="353535"/>
                </a:solidFill>
                <a:ea typeface="Open Sans"/>
                <a:cs typeface="Open Sans"/>
              </a:rPr>
              <a:t>Bjud in till SIP om personen är patient hos oss och ger sitt samtycke.</a:t>
            </a:r>
          </a:p>
          <a:p>
            <a:endParaRPr lang="sv-SE" dirty="0">
              <a:solidFill>
                <a:srgbClr val="353535"/>
              </a:solidFill>
              <a:ea typeface="Open Sans"/>
              <a:cs typeface="Open Sans"/>
            </a:endParaRPr>
          </a:p>
          <a:p>
            <a:r>
              <a:rPr lang="sv-SE" b="1" dirty="0">
                <a:solidFill>
                  <a:srgbClr val="353535"/>
                </a:solidFill>
                <a:ea typeface="Open Sans"/>
                <a:cs typeface="Open Sans"/>
              </a:rPr>
              <a:t>Om du har strategiska frågor där Habiliteringen kan vara en part.</a:t>
            </a:r>
          </a:p>
          <a:p>
            <a:r>
              <a:rPr lang="sv-SE" dirty="0">
                <a:solidFill>
                  <a:srgbClr val="353535"/>
                </a:solidFill>
                <a:ea typeface="Open Sans"/>
                <a:cs typeface="Open Sans"/>
              </a:rPr>
              <a:t>Det beror på frågan. Se nästa bild!</a:t>
            </a:r>
          </a:p>
          <a:p>
            <a:endParaRPr lang="sv-SE" dirty="0">
              <a:solidFill>
                <a:srgbClr val="353535"/>
              </a:solidFill>
              <a:latin typeface="Open Sans"/>
              <a:ea typeface="Open Sans"/>
              <a:cs typeface="Open Sans"/>
            </a:endParaRPr>
          </a:p>
          <a:p>
            <a:endParaRPr lang="sv-SE" dirty="0">
              <a:solidFill>
                <a:srgbClr val="353535"/>
              </a:solidFill>
              <a:latin typeface="Open Sans"/>
              <a:ea typeface="Open Sans"/>
              <a:cs typeface="Open Sans"/>
            </a:endParaRPr>
          </a:p>
          <a:p>
            <a:endParaRPr lang="sv-SE" dirty="0">
              <a:solidFill>
                <a:srgbClr val="353535"/>
              </a:solidFill>
              <a:latin typeface="Open Sans"/>
              <a:ea typeface="Open Sans"/>
              <a:cs typeface="Open Sans"/>
            </a:endParaRPr>
          </a:p>
          <a:p>
            <a:endParaRPr lang="sv-SE" dirty="0">
              <a:solidFill>
                <a:srgbClr val="353535"/>
              </a:solidFill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0758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59222F19-2DB1-4E66-B96A-9A2441A3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  <a:t>Var träffar du som chef/personal på oss?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35D88C1-0E72-2FA8-4C25-5A51CE8ED9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239256" y="5950454"/>
            <a:ext cx="952316" cy="906745"/>
          </a:xfrm>
        </p:spPr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237F62-ABA6-486E-B66D-4F75C4F4F6F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812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24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36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2488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061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873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685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497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64"/>
              </a:spcAft>
            </a:pPr>
            <a:fld id="{6EF6D5CF-9778-494C-91EA-967A5AD360D0}" type="datetime1">
              <a:rPr lang="sv-SE" smtClean="0"/>
              <a:pPr>
                <a:spcAft>
                  <a:spcPts val="364"/>
                </a:spcAft>
              </a:pPr>
              <a:t>2025-09-15</a:t>
            </a:fld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C83579C-669A-40A5-99A5-C1F73966781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812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24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36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2488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061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873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685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497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64"/>
              </a:spcAft>
            </a:pPr>
            <a:fld id="{B6F15528-21DE-4FAA-801E-634DDDAF4B2B}" type="slidenum">
              <a:rPr lang="sv-SE" smtClean="0"/>
              <a:pPr>
                <a:spcAft>
                  <a:spcPts val="364"/>
                </a:spcAft>
              </a:pPr>
              <a:t>6</a:t>
            </a:fld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8FEA4C31-0D5D-4FA0-ABA9-A2CB0F53A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77" y="5712153"/>
            <a:ext cx="3726852" cy="103138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E173BBCB-4B5E-B20E-951A-D101AC1C3112}"/>
              </a:ext>
            </a:extLst>
          </p:cNvPr>
          <p:cNvSpPr txBox="1"/>
          <p:nvPr/>
        </p:nvSpPr>
        <p:spPr>
          <a:xfrm>
            <a:off x="743299" y="2342034"/>
            <a:ext cx="6113403" cy="4231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150" b="1" dirty="0">
              <a:cs typeface="Calibri Light"/>
            </a:endParaRPr>
          </a:p>
        </p:txBody>
      </p:sp>
      <p:sp>
        <p:nvSpPr>
          <p:cNvPr id="20" name="Platshållare för innehåll 19">
            <a:extLst>
              <a:ext uri="{FF2B5EF4-FFF2-40B4-BE49-F238E27FC236}">
                <a16:creationId xmlns:a16="http://schemas.microsoft.com/office/drawing/2014/main" id="{1DE6107F-0723-4EDF-ED38-B7FF8EC52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5440" indent="-345440"/>
            <a:r>
              <a:rPr lang="sv-SE" sz="1900" b="1" dirty="0"/>
              <a:t>Lokala och regionala </a:t>
            </a:r>
            <a:r>
              <a:rPr lang="sv-SE" sz="1900" b="1" dirty="0" err="1"/>
              <a:t>samverkansforum</a:t>
            </a:r>
            <a:endParaRPr lang="sv-SE" sz="1900" b="1" dirty="0"/>
          </a:p>
          <a:p>
            <a:pPr marL="345440" indent="-345440"/>
            <a:r>
              <a:rPr lang="sv-SE" sz="1900" dirty="0"/>
              <a:t>BUS/VUS</a:t>
            </a:r>
          </a:p>
          <a:p>
            <a:pPr marL="345440" indent="-345440"/>
            <a:r>
              <a:rPr lang="sv-SE" sz="1900" dirty="0"/>
              <a:t>Dialogmöten med patientorganisationer</a:t>
            </a:r>
          </a:p>
          <a:p>
            <a:pPr marL="345440" indent="-345440"/>
            <a:r>
              <a:rPr lang="sv-SE" sz="1900" dirty="0"/>
              <a:t>LSS-nätverket</a:t>
            </a:r>
          </a:p>
          <a:p>
            <a:pPr marL="345440" indent="-345440"/>
            <a:r>
              <a:rPr lang="sv-SE" sz="1900" dirty="0"/>
              <a:t>SIP – när personen är patient hos oss</a:t>
            </a:r>
          </a:p>
          <a:p>
            <a:pPr marL="345440" indent="-345440"/>
            <a:r>
              <a:rPr lang="sv-SE" sz="1900" dirty="0"/>
              <a:t>Samordningsförbundets Utvecklingsråd</a:t>
            </a:r>
          </a:p>
          <a:p>
            <a:pPr marL="345440" indent="-345440"/>
            <a:r>
              <a:rPr lang="sv-SE" sz="1900" dirty="0"/>
              <a:t>Regionens ledarforum </a:t>
            </a:r>
          </a:p>
          <a:p>
            <a:pPr marL="345440" indent="-345440"/>
            <a:r>
              <a:rPr lang="sv-SE" sz="1900" dirty="0"/>
              <a:t>I en del projektgrupper, i dagsläget pågår arbeten för barn och unga. </a:t>
            </a:r>
          </a:p>
        </p:txBody>
      </p:sp>
    </p:spTree>
    <p:extLst>
      <p:ext uri="{BB962C8B-B14F-4D97-AF65-F5344CB8AC3E}">
        <p14:creationId xmlns:p14="http://schemas.microsoft.com/office/powerpoint/2010/main" val="149335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59222F19-2DB1-4E66-B96A-9A2441A31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4000" dirty="0">
                <a:solidFill>
                  <a:srgbClr val="670F3B"/>
                </a:solidFill>
                <a:latin typeface="Calibri"/>
                <a:cs typeface="Calibri"/>
              </a:rPr>
              <a:t>Välkommen att höra av dig!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35D88C1-0E72-2FA8-4C25-5A51CE8ED9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239256" y="5950454"/>
            <a:ext cx="952316" cy="906745"/>
          </a:xfrm>
        </p:spPr>
        <p:txBody>
          <a:bodyPr/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237F62-ABA6-486E-B66D-4F75C4F4F6F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39444" y="290234"/>
            <a:ext cx="808381" cy="255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812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24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36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2488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061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873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685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497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64"/>
              </a:spcAft>
            </a:pPr>
            <a:r>
              <a:rPr lang="sv-SE" dirty="0"/>
              <a:t>2025-09-09</a:t>
            </a:r>
          </a:p>
          <a:p>
            <a:pPr>
              <a:spcAft>
                <a:spcPts val="364"/>
              </a:spcAft>
            </a:pP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C83579C-669A-40A5-99A5-C1F73966781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sv-SE"/>
            </a:defPPr>
            <a:lvl1pPr marL="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812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624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36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2488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0610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8732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6854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4976" algn="l" defTabSz="336244" rtl="0" eaLnBrk="1" latinLnBrk="0" hangingPunct="1">
              <a:defRPr sz="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64"/>
              </a:spcAft>
            </a:pPr>
            <a:fld id="{B6F15528-21DE-4FAA-801E-634DDDAF4B2B}" type="slidenum">
              <a:rPr lang="sv-SE" smtClean="0"/>
              <a:pPr>
                <a:spcAft>
                  <a:spcPts val="364"/>
                </a:spcAft>
              </a:pPr>
              <a:t>7</a:t>
            </a:fld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8FEA4C31-0D5D-4FA0-ABA9-A2CB0F53A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77" y="5712153"/>
            <a:ext cx="3726852" cy="103138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E173BBCB-4B5E-B20E-951A-D101AC1C3112}"/>
              </a:ext>
            </a:extLst>
          </p:cNvPr>
          <p:cNvSpPr txBox="1"/>
          <p:nvPr/>
        </p:nvSpPr>
        <p:spPr>
          <a:xfrm>
            <a:off x="743299" y="2342034"/>
            <a:ext cx="6113403" cy="4231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sv-SE"/>
            </a:defPPr>
            <a:lvl1pPr marL="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724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4492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1738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8984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86230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63476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0723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17969" algn="l" defTabSz="554492" rtl="0" eaLnBrk="1" latinLnBrk="0" hangingPunct="1">
              <a:defRPr sz="10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150" b="1" dirty="0">
              <a:cs typeface="Calibri Light"/>
            </a:endParaRPr>
          </a:p>
        </p:txBody>
      </p:sp>
      <p:pic>
        <p:nvPicPr>
          <p:cNvPr id="3" name="Platshållare för innehåll 2" descr="En bild som visar text, skärmbild, Teckensnitt&#10;&#10;Automatiskt genererad beskrivning">
            <a:extLst>
              <a:ext uri="{FF2B5EF4-FFF2-40B4-BE49-F238E27FC236}">
                <a16:creationId xmlns:a16="http://schemas.microsoft.com/office/drawing/2014/main" id="{D53FA6AC-F92E-76E6-5B96-FC26BB7816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22416" y="2485971"/>
            <a:ext cx="3295650" cy="2905125"/>
          </a:xfr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572700B9-08E0-0AC0-50E6-DA9B4781DA48}"/>
              </a:ext>
            </a:extLst>
          </p:cNvPr>
          <p:cNvSpPr txBox="1"/>
          <p:nvPr/>
        </p:nvSpPr>
        <p:spPr>
          <a:xfrm>
            <a:off x="1228725" y="2342034"/>
            <a:ext cx="536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linkClick r:id="rId4"/>
              </a:rPr>
              <a:t>Habilitering i Västmanland - 1177</a:t>
            </a:r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3980248-A41C-C32E-F45D-C3BB9EB183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8725" y="2711366"/>
            <a:ext cx="3400900" cy="981212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DEEFA102-9AB6-9166-E4B9-75C7271E962C}"/>
              </a:ext>
            </a:extLst>
          </p:cNvPr>
          <p:cNvSpPr txBox="1"/>
          <p:nvPr/>
        </p:nvSpPr>
        <p:spPr>
          <a:xfrm>
            <a:off x="1228725" y="3938534"/>
            <a:ext cx="486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linkClick r:id="rId6"/>
              </a:rPr>
              <a:t>Vårdgivare och samarbetspartners - Region Västmanland</a:t>
            </a:r>
            <a:r>
              <a:rPr lang="sv-SE" dirty="0"/>
              <a:t> (på gång)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037B9C2-76C6-DD9C-E7E0-1AC8FDC979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6044" y="4584865"/>
            <a:ext cx="3423581" cy="84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3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4BBCCA6-0176-5B56-75B0-77681B7A0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998" y="5330992"/>
            <a:ext cx="3724979" cy="1030313"/>
          </a:xfrm>
          <a:prstGeom prst="rect">
            <a:avLst/>
          </a:prstGeo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A681443-0C44-5B14-958E-474FF29682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DA87B7-C2A3-8269-C4A0-20C12188899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2025-09-15</a:t>
            </a:fld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D30ED2-F867-093F-EB95-AE1746CAB6D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CB49C04-4785-6254-E7A0-387F27C9AE67}"/>
              </a:ext>
            </a:extLst>
          </p:cNvPr>
          <p:cNvSpPr txBox="1"/>
          <p:nvPr/>
        </p:nvSpPr>
        <p:spPr>
          <a:xfrm>
            <a:off x="3026127" y="1885950"/>
            <a:ext cx="59817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0" lang="sv-SE" sz="4000" b="1" i="0" u="none" strike="noStrike" kern="0" cap="none" spc="-280" normalizeH="0" baseline="0" noProof="0" dirty="0">
              <a:ln>
                <a:noFill/>
              </a:ln>
              <a:solidFill>
                <a:srgbClr val="670F3B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r>
              <a:rPr kumimoji="0" lang="sv-SE" sz="4000" b="1" i="0" u="none" strike="noStrike" kern="0" cap="none" spc="-280" normalizeH="0" baseline="0" noProof="0" dirty="0">
                <a:ln>
                  <a:noFill/>
                </a:ln>
                <a:solidFill>
                  <a:srgbClr val="670F3B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Tack för ni ville dejta oss!</a:t>
            </a:r>
          </a:p>
          <a:p>
            <a:endParaRPr kumimoji="0" lang="sv-SE" sz="4000" b="1" i="0" u="none" strike="noStrike" kern="0" cap="none" spc="-280" normalizeH="0" baseline="0" noProof="0" dirty="0">
              <a:ln>
                <a:noFill/>
              </a:ln>
              <a:solidFill>
                <a:srgbClr val="670F3B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r>
              <a:rPr kumimoji="0" lang="sv-SE" sz="4000" b="1" i="0" u="none" strike="noStrike" kern="0" cap="none" spc="-280" normalizeH="0" baseline="0" noProof="0" dirty="0">
                <a:ln>
                  <a:noFill/>
                </a:ln>
                <a:solidFill>
                  <a:srgbClr val="670F3B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Frågor?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108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C65B36D0-C5C5-054A-A6E7-1CAE776398A3}"/>
    </a:ext>
  </a:extLst>
</a:theme>
</file>

<file path=ppt/theme/theme3.xml><?xml version="1.0" encoding="utf-8"?>
<a:theme xmlns:a="http://schemas.openxmlformats.org/drawingml/2006/main" name="1_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B468A0C-3AD1-40F7-951D-9B6CF80846B1}" vid="{72B876D8-DEED-4268-B914-085C35FD99C3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2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456</Words>
  <Application>Microsoft Office PowerPoint</Application>
  <PresentationFormat>Bredbild</PresentationFormat>
  <Paragraphs>123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8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Calibri Light</vt:lpstr>
      <vt:lpstr>Open Sans</vt:lpstr>
      <vt:lpstr>Office-tema</vt:lpstr>
      <vt:lpstr>Region Västmanland Grön</vt:lpstr>
      <vt:lpstr>1_Region Västmanland Grön</vt:lpstr>
      <vt:lpstr>Dejta en verkSAMhet:   Region Västmanlands Habiliteringscentrum   </vt:lpstr>
      <vt:lpstr>PowerPoint-presentation</vt:lpstr>
      <vt:lpstr>Vi är ungefär 160 medarbetare</vt:lpstr>
      <vt:lpstr>Vilket uppdrag har Habiliteringscentrum?</vt:lpstr>
      <vt:lpstr>Hur kommer man till oss?  Diagnos behövs.</vt:lpstr>
      <vt:lpstr>Var träffar du som chef/personal på oss?</vt:lpstr>
      <vt:lpstr>Välkommen att höra av dig!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Linda Anderfjäll</dc:creator>
  <cp:lastModifiedBy>Anette Häggqvist</cp:lastModifiedBy>
  <cp:revision>152</cp:revision>
  <dcterms:created xsi:type="dcterms:W3CDTF">2024-04-04T08:59:18Z</dcterms:created>
  <dcterms:modified xsi:type="dcterms:W3CDTF">2025-09-15T11:17:51Z</dcterms:modified>
</cp:coreProperties>
</file>